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68" r:id="rId3"/>
    <p:sldId id="257" r:id="rId4"/>
    <p:sldId id="267" r:id="rId5"/>
    <p:sldId id="269" r:id="rId6"/>
    <p:sldId id="270" r:id="rId7"/>
    <p:sldId id="272" r:id="rId8"/>
    <p:sldId id="273" r:id="rId9"/>
    <p:sldId id="274" r:id="rId10"/>
    <p:sldId id="263" r:id="rId11"/>
    <p:sldId id="286" r:id="rId12"/>
    <p:sldId id="276" r:id="rId13"/>
    <p:sldId id="275" r:id="rId14"/>
    <p:sldId id="287" r:id="rId15"/>
    <p:sldId id="278" r:id="rId16"/>
    <p:sldId id="280" r:id="rId17"/>
    <p:sldId id="277" r:id="rId18"/>
    <p:sldId id="279" r:id="rId19"/>
    <p:sldId id="283" r:id="rId20"/>
    <p:sldId id="281" r:id="rId21"/>
    <p:sldId id="282" r:id="rId22"/>
    <p:sldId id="284" r:id="rId23"/>
    <p:sldId id="261" r:id="rId24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ernault Sarina" initials="YS" lastIdx="2" clrIdx="0">
    <p:extLst>
      <p:ext uri="{19B8F6BF-5375-455C-9EA6-DF929625EA0E}">
        <p15:presenceInfo xmlns:p15="http://schemas.microsoft.com/office/powerpoint/2012/main" userId="S::s.yernault@brrc.be::0267b57e-42e3-4dde-a774-9cf049ef5f3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B1B8"/>
    <a:srgbClr val="527B85"/>
    <a:srgbClr val="1D48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048" autoAdjust="0"/>
    <p:restoredTop sz="91727" autoAdjust="0"/>
  </p:normalViewPr>
  <p:slideViewPr>
    <p:cSldViewPr snapToGrid="0" showGuides="1">
      <p:cViewPr varScale="1">
        <p:scale>
          <a:sx n="104" d="100"/>
          <a:sy n="104" d="100"/>
        </p:scale>
        <p:origin x="468" y="114"/>
      </p:cViewPr>
      <p:guideLst>
        <p:guide orient="horz" pos="2183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57" d="100"/>
          <a:sy n="57" d="100"/>
        </p:scale>
        <p:origin x="2640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égoire Colette" userId="422d9d99-d7fa-47ca-beb5-658a6ee45199" providerId="ADAL" clId="{F35616DE-A00E-4259-A2B0-26E927005272}"/>
    <pc:docChg chg="modSld">
      <pc:chgData name="Grégoire Colette" userId="422d9d99-d7fa-47ca-beb5-658a6ee45199" providerId="ADAL" clId="{F35616DE-A00E-4259-A2B0-26E927005272}" dt="2022-12-06T09:42:21.421" v="0" actId="20577"/>
      <pc:docMkLst>
        <pc:docMk/>
      </pc:docMkLst>
      <pc:sldChg chg="modSp mod">
        <pc:chgData name="Grégoire Colette" userId="422d9d99-d7fa-47ca-beb5-658a6ee45199" providerId="ADAL" clId="{F35616DE-A00E-4259-A2B0-26E927005272}" dt="2022-12-06T09:42:21.421" v="0" actId="20577"/>
        <pc:sldMkLst>
          <pc:docMk/>
          <pc:sldMk cId="3284648498" sldId="256"/>
        </pc:sldMkLst>
        <pc:spChg chg="mod">
          <ac:chgData name="Grégoire Colette" userId="422d9d99-d7fa-47ca-beb5-658a6ee45199" providerId="ADAL" clId="{F35616DE-A00E-4259-A2B0-26E927005272}" dt="2022-12-06T09:42:21.421" v="0" actId="20577"/>
          <ac:spMkLst>
            <pc:docMk/>
            <pc:sldMk cId="3284648498" sldId="256"/>
            <ac:spMk id="6" creationId="{3AAB554C-D947-4F79-8687-DB8D19D0AC5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7CF5B74-CDCF-4C11-9742-D50AF764CF6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 sz="1100" dirty="0">
              <a:latin typeface="Century Gothic" panose="020B0502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ACC15A-43B6-4B3B-8356-BE11863C79E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1CAB8A-074D-4628-A88C-C6F2D42EB276}" type="datetimeFigureOut">
              <a:rPr lang="fr-BE" sz="1100" smtClean="0">
                <a:latin typeface="Century Gothic" panose="020B0502020202020204" pitchFamily="34" charset="0"/>
              </a:rPr>
              <a:t>06-12-22</a:t>
            </a:fld>
            <a:endParaRPr lang="fr-BE" sz="1100">
              <a:latin typeface="Century Gothic" panose="020B0502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04E281-3C47-4FB1-8214-A95ACBE4D8E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 sz="1100">
              <a:latin typeface="Century Gothic" panose="020B0502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6CE73B-FCA1-446D-8D7A-A0418309470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222770-3A7C-4110-914F-CA7F9316A9CC}" type="slidenum">
              <a:rPr lang="fr-BE" sz="1100" smtClean="0">
                <a:latin typeface="Century Gothic" panose="020B0502020202020204" pitchFamily="34" charset="0"/>
              </a:rPr>
              <a:t>‹#›</a:t>
            </a:fld>
            <a:endParaRPr lang="fr-BE" sz="110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6635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EE7441-019C-43EC-87A2-6019C5B89901}" type="datetimeFigureOut">
              <a:rPr lang="fr-BE" smtClean="0"/>
              <a:t>06-12-22</a:t>
            </a:fld>
            <a:endParaRPr lang="fr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04A1F2-E8DF-4126-A3C0-274C4E251A36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29947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4A1F2-E8DF-4126-A3C0-274C4E251A36}" type="slidenum">
              <a:rPr lang="fr-BE" smtClean="0"/>
              <a:t>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856083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In </a:t>
            </a:r>
            <a:r>
              <a:rPr lang="fr-BE" dirty="0" err="1"/>
              <a:t>appendix</a:t>
            </a:r>
            <a:r>
              <a:rPr lang="fr-BE" dirty="0"/>
              <a:t> the </a:t>
            </a:r>
            <a:r>
              <a:rPr lang="fr-BE" dirty="0" err="1"/>
              <a:t>most</a:t>
            </a:r>
            <a:r>
              <a:rPr lang="fr-BE" dirty="0"/>
              <a:t> </a:t>
            </a:r>
            <a:r>
              <a:rPr lang="fr-BE" dirty="0" err="1"/>
              <a:t>current</a:t>
            </a:r>
            <a:r>
              <a:rPr lang="fr-BE" dirty="0"/>
              <a:t> tests are </a:t>
            </a:r>
            <a:r>
              <a:rPr lang="fr-BE" dirty="0" err="1"/>
              <a:t>explained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4A1F2-E8DF-4126-A3C0-274C4E251A36}" type="slidenum">
              <a:rPr lang="fr-BE" smtClean="0"/>
              <a:t>12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507126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Phases for </a:t>
            </a:r>
            <a:r>
              <a:rPr lang="fr-BE" dirty="0" err="1"/>
              <a:t>execution</a:t>
            </a:r>
            <a:r>
              <a:rPr lang="fr-BE" dirty="0"/>
              <a:t> are </a:t>
            </a:r>
            <a:r>
              <a:rPr lang="fr-BE" dirty="0" err="1"/>
              <a:t>described</a:t>
            </a:r>
            <a:endParaRPr lang="fr-BE" dirty="0"/>
          </a:p>
          <a:p>
            <a:r>
              <a:rPr lang="fr-BE" dirty="0"/>
              <a:t>Protection:</a:t>
            </a:r>
          </a:p>
          <a:p>
            <a:r>
              <a:rPr lang="fr-BE" dirty="0" err="1"/>
              <a:t>Improvement</a:t>
            </a:r>
            <a:r>
              <a:rPr lang="fr-BE" dirty="0"/>
              <a:t>: </a:t>
            </a:r>
            <a:r>
              <a:rPr lang="fr-BE" dirty="0" err="1"/>
              <a:t>moistening</a:t>
            </a:r>
            <a:r>
              <a:rPr lang="fr-BE" dirty="0"/>
              <a:t> and </a:t>
            </a:r>
            <a:r>
              <a:rPr lang="fr-BE" dirty="0" err="1"/>
              <a:t>closed</a:t>
            </a:r>
            <a:r>
              <a:rPr lang="fr-BE" dirty="0"/>
              <a:t> </a:t>
            </a:r>
            <a:r>
              <a:rPr lang="fr-BE" dirty="0" err="1"/>
              <a:t>with</a:t>
            </a:r>
            <a:r>
              <a:rPr lang="fr-BE" dirty="0"/>
              <a:t> a </a:t>
            </a:r>
            <a:r>
              <a:rPr lang="fr-BE" dirty="0" err="1"/>
              <a:t>smooth</a:t>
            </a:r>
            <a:r>
              <a:rPr lang="fr-BE" dirty="0"/>
              <a:t> roller </a:t>
            </a:r>
            <a:r>
              <a:rPr lang="fr-BE" dirty="0" err="1"/>
              <a:t>compactor</a:t>
            </a:r>
            <a:endParaRPr lang="fr-BE" dirty="0"/>
          </a:p>
          <a:p>
            <a:r>
              <a:rPr lang="fr-BE" dirty="0"/>
              <a:t>Stabilisation </a:t>
            </a:r>
            <a:r>
              <a:rPr lang="fr-BE" dirty="0" err="1"/>
              <a:t>sealing</a:t>
            </a:r>
            <a:r>
              <a:rPr lang="fr-BE" dirty="0"/>
              <a:t> </a:t>
            </a:r>
            <a:r>
              <a:rPr lang="fr-BE" dirty="0" err="1"/>
              <a:t>with</a:t>
            </a:r>
            <a:r>
              <a:rPr lang="fr-BE" dirty="0"/>
              <a:t> </a:t>
            </a:r>
            <a:r>
              <a:rPr lang="fr-BE" dirty="0" err="1"/>
              <a:t>bituminous</a:t>
            </a:r>
            <a:r>
              <a:rPr lang="fr-BE" dirty="0"/>
              <a:t> </a:t>
            </a:r>
            <a:r>
              <a:rPr lang="fr-BE" dirty="0" err="1"/>
              <a:t>emulsion</a:t>
            </a:r>
            <a:r>
              <a:rPr lang="fr-BE" dirty="0"/>
              <a:t> and </a:t>
            </a:r>
            <a:r>
              <a:rPr lang="fr-BE" dirty="0" err="1"/>
              <a:t>sand</a:t>
            </a:r>
            <a:r>
              <a:rPr lang="fr-BE" dirty="0"/>
              <a:t> if the </a:t>
            </a:r>
            <a:r>
              <a:rPr lang="fr-BE" dirty="0" err="1"/>
              <a:t>next</a:t>
            </a:r>
            <a:r>
              <a:rPr lang="fr-BE" dirty="0"/>
              <a:t> layer </a:t>
            </a:r>
            <a:r>
              <a:rPr lang="fr-BE" dirty="0" err="1"/>
              <a:t>is</a:t>
            </a:r>
            <a:r>
              <a:rPr lang="fr-BE" dirty="0"/>
              <a:t> not laid the </a:t>
            </a:r>
            <a:r>
              <a:rPr lang="fr-BE" dirty="0" err="1"/>
              <a:t>same</a:t>
            </a:r>
            <a:r>
              <a:rPr lang="fr-BE" dirty="0"/>
              <a:t> </a:t>
            </a:r>
            <a:r>
              <a:rPr lang="fr-BE" dirty="0" err="1"/>
              <a:t>day</a:t>
            </a:r>
            <a:endParaRPr lang="fr-BE" dirty="0"/>
          </a:p>
          <a:p>
            <a:r>
              <a:rPr lang="fr-BE" dirty="0" err="1"/>
              <a:t>Prevent</a:t>
            </a:r>
            <a:r>
              <a:rPr lang="fr-BE" dirty="0"/>
              <a:t> </a:t>
            </a:r>
            <a:r>
              <a:rPr lang="fr-BE" dirty="0" err="1"/>
              <a:t>dust</a:t>
            </a:r>
            <a:r>
              <a:rPr lang="fr-BE" dirty="0"/>
              <a:t> </a:t>
            </a:r>
            <a:r>
              <a:rPr lang="fr-BE" dirty="0" err="1"/>
              <a:t>emissions</a:t>
            </a:r>
            <a:r>
              <a:rPr lang="fr-BE" dirty="0"/>
              <a:t> and </a:t>
            </a:r>
            <a:r>
              <a:rPr lang="fr-BE" dirty="0" err="1"/>
              <a:t>degradation</a:t>
            </a:r>
            <a:r>
              <a:rPr lang="fr-BE" dirty="0"/>
              <a:t>; </a:t>
            </a:r>
            <a:r>
              <a:rPr lang="fr-BE" dirty="0" err="1"/>
              <a:t>thin</a:t>
            </a:r>
            <a:r>
              <a:rPr lang="fr-BE" dirty="0"/>
              <a:t> </a:t>
            </a:r>
            <a:r>
              <a:rPr lang="fr-BE" dirty="0" err="1"/>
              <a:t>gravel</a:t>
            </a:r>
            <a:r>
              <a:rPr lang="fr-BE" dirty="0"/>
              <a:t> layer can </a:t>
            </a:r>
            <a:r>
              <a:rPr lang="fr-BE" dirty="0" err="1"/>
              <a:t>be</a:t>
            </a:r>
            <a:r>
              <a:rPr lang="fr-BE" dirty="0"/>
              <a:t> laid in sensitive area</a:t>
            </a:r>
          </a:p>
          <a:p>
            <a:endParaRPr lang="fr-BE" dirty="0"/>
          </a:p>
          <a:p>
            <a:r>
              <a:rPr lang="fr-BE" dirty="0"/>
              <a:t>The </a:t>
            </a:r>
            <a:r>
              <a:rPr lang="fr-BE" dirty="0" err="1"/>
              <a:t>chapter</a:t>
            </a:r>
            <a:r>
              <a:rPr lang="fr-BE" dirty="0"/>
              <a:t> </a:t>
            </a:r>
            <a:r>
              <a:rPr lang="fr-BE" dirty="0" err="1"/>
              <a:t>also</a:t>
            </a:r>
            <a:r>
              <a:rPr lang="fr-BE" dirty="0"/>
              <a:t> </a:t>
            </a:r>
            <a:r>
              <a:rPr lang="fr-BE" dirty="0" err="1"/>
              <a:t>gives</a:t>
            </a:r>
            <a:r>
              <a:rPr lang="fr-BE" dirty="0"/>
              <a:t> an update of the </a:t>
            </a:r>
            <a:r>
              <a:rPr lang="fr-BE" dirty="0" err="1"/>
              <a:t>technology</a:t>
            </a:r>
            <a:r>
              <a:rPr lang="fr-BE" dirty="0"/>
              <a:t> </a:t>
            </a:r>
            <a:r>
              <a:rPr lang="fr-BE" dirty="0" err="1"/>
              <a:t>regarding</a:t>
            </a:r>
            <a:r>
              <a:rPr lang="fr-BE" dirty="0"/>
              <a:t> </a:t>
            </a:r>
            <a:r>
              <a:rPr lang="fr-BE" dirty="0" err="1"/>
              <a:t>equipment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4A1F2-E8DF-4126-A3C0-274C4E251A36}" type="slidenum">
              <a:rPr lang="fr-BE" smtClean="0"/>
              <a:t>13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247342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In </a:t>
            </a:r>
            <a:r>
              <a:rPr lang="fr-BE" dirty="0" err="1"/>
              <a:t>appendix</a:t>
            </a:r>
            <a:r>
              <a:rPr lang="fr-BE" dirty="0"/>
              <a:t> the </a:t>
            </a:r>
            <a:r>
              <a:rPr lang="fr-BE" dirty="0" err="1"/>
              <a:t>most</a:t>
            </a:r>
            <a:r>
              <a:rPr lang="fr-BE" dirty="0"/>
              <a:t> </a:t>
            </a:r>
            <a:r>
              <a:rPr lang="fr-BE" dirty="0" err="1"/>
              <a:t>current</a:t>
            </a:r>
            <a:r>
              <a:rPr lang="fr-BE" dirty="0"/>
              <a:t> tests are </a:t>
            </a:r>
            <a:r>
              <a:rPr lang="fr-BE" dirty="0" err="1"/>
              <a:t>explained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4A1F2-E8DF-4126-A3C0-274C4E251A36}" type="slidenum">
              <a:rPr lang="fr-BE" smtClean="0"/>
              <a:t>16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96381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In </a:t>
            </a:r>
            <a:r>
              <a:rPr lang="fr-BE" dirty="0" err="1"/>
              <a:t>appendix</a:t>
            </a:r>
            <a:r>
              <a:rPr lang="fr-BE" dirty="0"/>
              <a:t> the </a:t>
            </a:r>
            <a:r>
              <a:rPr lang="fr-BE" dirty="0" err="1"/>
              <a:t>most</a:t>
            </a:r>
            <a:r>
              <a:rPr lang="fr-BE" dirty="0"/>
              <a:t> </a:t>
            </a:r>
            <a:r>
              <a:rPr lang="fr-BE" dirty="0" err="1"/>
              <a:t>current</a:t>
            </a:r>
            <a:r>
              <a:rPr lang="fr-BE" dirty="0"/>
              <a:t> tests are </a:t>
            </a:r>
            <a:r>
              <a:rPr lang="fr-BE" dirty="0" err="1"/>
              <a:t>explained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4A1F2-E8DF-4126-A3C0-274C4E251A36}" type="slidenum">
              <a:rPr lang="fr-BE" smtClean="0"/>
              <a:t>20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432190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14 </a:t>
            </a:r>
            <a:r>
              <a:rPr lang="fr-BE" dirty="0" err="1"/>
              <a:t>well</a:t>
            </a:r>
            <a:r>
              <a:rPr lang="fr-BE" dirty="0"/>
              <a:t> </a:t>
            </a:r>
            <a:r>
              <a:rPr lang="fr-BE" dirty="0" err="1"/>
              <a:t>documented</a:t>
            </a:r>
            <a:r>
              <a:rPr lang="fr-BE" dirty="0"/>
              <a:t> case </a:t>
            </a:r>
            <a:r>
              <a:rPr lang="fr-BE" dirty="0" err="1"/>
              <a:t>studies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4A1F2-E8DF-4126-A3C0-274C4E251A36}" type="slidenum">
              <a:rPr lang="fr-BE" smtClean="0"/>
              <a:t>21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164262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4A1F2-E8DF-4126-A3C0-274C4E251A36}" type="slidenum">
              <a:rPr lang="fr-BE" smtClean="0"/>
              <a:t>23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39928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4A1F2-E8DF-4126-A3C0-274C4E251A36}" type="slidenum">
              <a:rPr lang="fr-BE" smtClean="0"/>
              <a:t>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86456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In </a:t>
            </a:r>
            <a:r>
              <a:rPr lang="fr-BE" dirty="0" err="1"/>
              <a:t>appendix</a:t>
            </a:r>
            <a:r>
              <a:rPr lang="fr-BE" dirty="0"/>
              <a:t> the </a:t>
            </a:r>
            <a:r>
              <a:rPr lang="fr-BE" dirty="0" err="1"/>
              <a:t>most</a:t>
            </a:r>
            <a:r>
              <a:rPr lang="fr-BE" dirty="0"/>
              <a:t> </a:t>
            </a:r>
            <a:r>
              <a:rPr lang="fr-BE" dirty="0" err="1"/>
              <a:t>current</a:t>
            </a:r>
            <a:r>
              <a:rPr lang="fr-BE" dirty="0"/>
              <a:t> tests are </a:t>
            </a:r>
            <a:r>
              <a:rPr lang="fr-BE" dirty="0" err="1"/>
              <a:t>explained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4A1F2-E8DF-4126-A3C0-274C4E251A36}" type="slidenum">
              <a:rPr lang="fr-BE" smtClean="0"/>
              <a:t>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57148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4A1F2-E8DF-4126-A3C0-274C4E251A36}" type="slidenum">
              <a:rPr lang="fr-BE" smtClean="0"/>
              <a:t>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884578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4A1F2-E8DF-4126-A3C0-274C4E251A36}" type="slidenum">
              <a:rPr lang="fr-BE" smtClean="0"/>
              <a:t>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324045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err="1"/>
              <a:t>Quicklime</a:t>
            </a:r>
            <a:r>
              <a:rPr lang="fr-BE" dirty="0"/>
              <a:t> </a:t>
            </a:r>
            <a:r>
              <a:rPr lang="fr-BE" dirty="0" err="1"/>
              <a:t>is</a:t>
            </a:r>
            <a:r>
              <a:rPr lang="fr-BE" dirty="0"/>
              <a:t> more effective </a:t>
            </a:r>
            <a:r>
              <a:rPr lang="fr-BE" dirty="0" err="1"/>
              <a:t>than</a:t>
            </a:r>
            <a:r>
              <a:rPr lang="fr-BE" dirty="0"/>
              <a:t> </a:t>
            </a:r>
            <a:r>
              <a:rPr lang="fr-BE" dirty="0" err="1"/>
              <a:t>hydrated</a:t>
            </a:r>
            <a:r>
              <a:rPr lang="fr-BE" dirty="0"/>
              <a:t> lime for drying </a:t>
            </a:r>
            <a:r>
              <a:rPr lang="fr-BE" dirty="0" err="1"/>
              <a:t>soil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4A1F2-E8DF-4126-A3C0-274C4E251A36}" type="slidenum">
              <a:rPr lang="fr-BE" smtClean="0"/>
              <a:t>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702695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4A1F2-E8DF-4126-A3C0-274C4E251A36}" type="slidenum">
              <a:rPr lang="fr-BE" smtClean="0"/>
              <a:t>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479089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In </a:t>
            </a:r>
            <a:r>
              <a:rPr lang="fr-BE" dirty="0" err="1"/>
              <a:t>appendix</a:t>
            </a:r>
            <a:r>
              <a:rPr lang="fr-BE" dirty="0"/>
              <a:t> the </a:t>
            </a:r>
            <a:r>
              <a:rPr lang="fr-BE" dirty="0" err="1"/>
              <a:t>most</a:t>
            </a:r>
            <a:r>
              <a:rPr lang="fr-BE" dirty="0"/>
              <a:t> </a:t>
            </a:r>
            <a:r>
              <a:rPr lang="fr-BE" dirty="0" err="1"/>
              <a:t>current</a:t>
            </a:r>
            <a:r>
              <a:rPr lang="fr-BE" dirty="0"/>
              <a:t> tests are </a:t>
            </a:r>
            <a:r>
              <a:rPr lang="fr-BE" dirty="0" err="1"/>
              <a:t>explained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4A1F2-E8DF-4126-A3C0-274C4E251A36}" type="slidenum">
              <a:rPr lang="fr-BE" smtClean="0"/>
              <a:t>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588823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LFP 1 </a:t>
            </a:r>
            <a:r>
              <a:rPr lang="fr-BE" dirty="0" err="1"/>
              <a:t>silty</a:t>
            </a:r>
            <a:r>
              <a:rPr lang="fr-BE" dirty="0"/>
              <a:t> </a:t>
            </a:r>
            <a:r>
              <a:rPr lang="fr-BE" dirty="0" err="1"/>
              <a:t>low</a:t>
            </a:r>
            <a:r>
              <a:rPr lang="fr-BE" dirty="0"/>
              <a:t> </a:t>
            </a:r>
            <a:r>
              <a:rPr lang="fr-BE" dirty="0" err="1"/>
              <a:t>plasticity</a:t>
            </a:r>
            <a:r>
              <a:rPr lang="fr-BE" dirty="0"/>
              <a:t> </a:t>
            </a:r>
            <a:r>
              <a:rPr lang="fr-BE" dirty="0" err="1"/>
              <a:t>soils</a:t>
            </a:r>
            <a:r>
              <a:rPr lang="fr-BE" dirty="0"/>
              <a:t>, 3 % </a:t>
            </a:r>
            <a:r>
              <a:rPr lang="fr-BE" dirty="0" err="1"/>
              <a:t>heavy</a:t>
            </a:r>
            <a:r>
              <a:rPr lang="fr-BE" dirty="0"/>
              <a:t>, </a:t>
            </a:r>
            <a:r>
              <a:rPr lang="fr-BE" dirty="0" err="1"/>
              <a:t>clayed</a:t>
            </a:r>
            <a:r>
              <a:rPr lang="fr-BE" dirty="0"/>
              <a:t> </a:t>
            </a:r>
            <a:r>
              <a:rPr lang="fr-BE" dirty="0" err="1"/>
              <a:t>soils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4A1F2-E8DF-4126-A3C0-274C4E251A36}" type="slidenum">
              <a:rPr lang="fr-BE" smtClean="0"/>
              <a:t>10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36782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4F61D-2665-471F-AB9A-4C053A3CFAC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69823" y="4197280"/>
            <a:ext cx="8882390" cy="1994197"/>
          </a:xfrm>
        </p:spPr>
        <p:txBody>
          <a:bodyPr lIns="0" anchor="t" anchorCtr="0">
            <a:noAutofit/>
          </a:bodyPr>
          <a:lstStyle>
            <a:lvl1pPr algn="l">
              <a:defRPr sz="2200" b="0" i="0" baseline="0">
                <a:solidFill>
                  <a:srgbClr val="1D4851"/>
                </a:solidFill>
              </a:defRPr>
            </a:lvl1pPr>
          </a:lstStyle>
          <a:p>
            <a:r>
              <a:rPr lang="en-GB" dirty="0"/>
              <a:t>Theme x – Title of the session</a:t>
            </a:r>
            <a:br>
              <a:rPr lang="en-GB" dirty="0"/>
            </a:br>
            <a:br>
              <a:rPr lang="en-GB" dirty="0"/>
            </a:br>
            <a:r>
              <a:rPr lang="en-GB" dirty="0"/>
              <a:t>Title of the presentation</a:t>
            </a:r>
            <a:br>
              <a:rPr lang="en-GB" dirty="0"/>
            </a:br>
            <a:br>
              <a:rPr lang="en-GB" dirty="0"/>
            </a:br>
            <a:r>
              <a:rPr lang="en-GB" dirty="0"/>
              <a:t>xx month 2021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ACC201-35A3-4669-8459-2117EC0D599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9577" y="2140564"/>
            <a:ext cx="8881050" cy="1658438"/>
          </a:xfrm>
          <a:prstGeom prst="rect">
            <a:avLst/>
          </a:prstGeom>
        </p:spPr>
        <p:txBody>
          <a:bodyPr wrap="square" lIns="0" anchor="b" anchorCtr="0">
            <a:noAutofit/>
          </a:bodyPr>
          <a:lstStyle>
            <a:lvl1pPr marL="0" indent="0" algn="l">
              <a:buNone/>
              <a:defRPr lang="fr-BE" sz="5400" b="1" kern="1200" dirty="0">
                <a:solidFill>
                  <a:srgbClr val="1D485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Title of the event/training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9B9BAF-513C-4ED2-8481-1A14E9FA744B}"/>
              </a:ext>
            </a:extLst>
          </p:cNvPr>
          <p:cNvSpPr/>
          <p:nvPr userDrawn="1"/>
        </p:nvSpPr>
        <p:spPr>
          <a:xfrm>
            <a:off x="2469577" y="3799002"/>
            <a:ext cx="1625600" cy="125843"/>
          </a:xfrm>
          <a:prstGeom prst="rect">
            <a:avLst/>
          </a:prstGeom>
          <a:solidFill>
            <a:srgbClr val="9CB1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F6BF0C7-4D25-468F-B61D-4E6B92A13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3" r="47965"/>
          <a:stretch/>
        </p:blipFill>
        <p:spPr>
          <a:xfrm>
            <a:off x="-3997" y="0"/>
            <a:ext cx="2002674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230592C-10FC-460B-A4FB-8EF679BE3A9B}"/>
              </a:ext>
            </a:extLst>
          </p:cNvPr>
          <p:cNvSpPr/>
          <p:nvPr userDrawn="1"/>
        </p:nvSpPr>
        <p:spPr>
          <a:xfrm>
            <a:off x="10844981" y="6361471"/>
            <a:ext cx="589935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CA9B0CAF-6454-4351-8A37-76A0EE4A0A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181707" y="368300"/>
            <a:ext cx="2168918" cy="8383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CB1B8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GB" dirty="0"/>
              <a:t>Partner logo</a:t>
            </a:r>
            <a:r>
              <a:rPr lang="nl-BE" dirty="0"/>
              <a:t>: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crop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logo in </a:t>
            </a:r>
            <a:r>
              <a:rPr lang="nl-BE" dirty="0" err="1"/>
              <a:t>this</a:t>
            </a:r>
            <a:r>
              <a:rPr lang="nl-BE" dirty="0"/>
              <a:t> box:  Picture format &gt; </a:t>
            </a:r>
            <a:br>
              <a:rPr lang="nl-BE" dirty="0"/>
            </a:br>
            <a:r>
              <a:rPr lang="nl-BE" dirty="0" err="1"/>
              <a:t>crop</a:t>
            </a:r>
            <a:r>
              <a:rPr lang="nl-BE" dirty="0"/>
              <a:t> &gt; fit</a:t>
            </a:r>
            <a:endParaRPr lang="fr-BE" dirty="0"/>
          </a:p>
          <a:p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247008-FBF3-4325-8865-EAD0297A6D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9577" y="368300"/>
            <a:ext cx="3683429" cy="66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8102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_4aute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C0A215A-D9A1-4EAC-BF7F-B19E639A970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181707" y="368300"/>
            <a:ext cx="2168918" cy="8383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CB1B8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GB" dirty="0"/>
              <a:t>Partner logo</a:t>
            </a:r>
            <a:r>
              <a:rPr lang="nl-BE" dirty="0"/>
              <a:t>: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crop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logo in </a:t>
            </a:r>
            <a:r>
              <a:rPr lang="nl-BE" dirty="0" err="1"/>
              <a:t>this</a:t>
            </a:r>
            <a:r>
              <a:rPr lang="nl-BE" dirty="0"/>
              <a:t> box:  Picture format &gt; </a:t>
            </a:r>
            <a:br>
              <a:rPr lang="nl-BE" dirty="0"/>
            </a:br>
            <a:r>
              <a:rPr lang="nl-BE" dirty="0" err="1"/>
              <a:t>crop</a:t>
            </a:r>
            <a:r>
              <a:rPr lang="nl-BE" dirty="0"/>
              <a:t> &gt; fit</a:t>
            </a:r>
            <a:endParaRPr lang="fr-B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FD97D8-E45E-4F77-B565-3410B470E2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3" r="47965"/>
          <a:stretch/>
        </p:blipFill>
        <p:spPr>
          <a:xfrm>
            <a:off x="-3997" y="0"/>
            <a:ext cx="2002674" cy="6858000"/>
          </a:xfrm>
          <a:prstGeom prst="rect">
            <a:avLst/>
          </a:prstGeom>
        </p:spPr>
      </p:pic>
      <p:sp>
        <p:nvSpPr>
          <p:cNvPr id="50" name="Title 1">
            <a:extLst>
              <a:ext uri="{FF2B5EF4-FFF2-40B4-BE49-F238E27FC236}">
                <a16:creationId xmlns:a16="http://schemas.microsoft.com/office/drawing/2014/main" id="{E1BA64AC-4365-446C-A945-32697B184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69823" y="2263671"/>
            <a:ext cx="4429742" cy="830511"/>
          </a:xfrm>
        </p:spPr>
        <p:txBody>
          <a:bodyPr anchor="b" anchorCtr="0">
            <a:noAutofit/>
          </a:bodyPr>
          <a:lstStyle>
            <a:lvl1pPr algn="l">
              <a:defRPr sz="2000" b="0">
                <a:solidFill>
                  <a:srgbClr val="1D4851"/>
                </a:solidFill>
              </a:defRPr>
            </a:lvl1pPr>
          </a:lstStyle>
          <a:p>
            <a:br>
              <a:rPr lang="en-GB"/>
            </a:br>
            <a:r>
              <a:rPr lang="en-GB"/>
              <a:t>Function</a:t>
            </a:r>
            <a:br>
              <a:rPr lang="en-GB"/>
            </a:br>
            <a:r>
              <a:rPr lang="en-GB"/>
              <a:t>Organisation</a:t>
            </a:r>
          </a:p>
        </p:txBody>
      </p:sp>
      <p:sp>
        <p:nvSpPr>
          <p:cNvPr id="51" name="Subtitle 2">
            <a:extLst>
              <a:ext uri="{FF2B5EF4-FFF2-40B4-BE49-F238E27FC236}">
                <a16:creationId xmlns:a16="http://schemas.microsoft.com/office/drawing/2014/main" id="{DA5D3DF3-5F65-48C9-B20B-B59B994D28A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140189" y="1523999"/>
            <a:ext cx="4429741" cy="565623"/>
          </a:xfrm>
          <a:prstGeom prst="rect">
            <a:avLst/>
          </a:prstGeom>
        </p:spPr>
        <p:txBody>
          <a:bodyPr wrap="square" anchor="b" anchorCtr="0">
            <a:noAutofit/>
          </a:bodyPr>
          <a:lstStyle>
            <a:lvl1pPr marL="0" indent="0" algn="l">
              <a:buNone/>
              <a:defRPr lang="fr-BE" sz="2400" b="1" kern="1200" dirty="0">
                <a:solidFill>
                  <a:srgbClr val="1D485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First name Name 3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A25AAA2-7A55-4139-A6DF-86130E08D3E6}"/>
              </a:ext>
            </a:extLst>
          </p:cNvPr>
          <p:cNvSpPr/>
          <p:nvPr userDrawn="1"/>
        </p:nvSpPr>
        <p:spPr>
          <a:xfrm rot="5400000">
            <a:off x="1616505" y="3007729"/>
            <a:ext cx="1602446" cy="103695"/>
          </a:xfrm>
          <a:prstGeom prst="rect">
            <a:avLst/>
          </a:prstGeom>
          <a:solidFill>
            <a:srgbClr val="9CB1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9A65CF2-71C7-4785-B774-E234744D89D8}"/>
              </a:ext>
            </a:extLst>
          </p:cNvPr>
          <p:cNvSpPr txBox="1"/>
          <p:nvPr userDrawn="1"/>
        </p:nvSpPr>
        <p:spPr>
          <a:xfrm>
            <a:off x="2469577" y="3262914"/>
            <a:ext cx="462159" cy="661720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/>
          <a:p>
            <a:pPr algn="ctr"/>
            <a:r>
              <a:rPr lang="en-GB" sz="2000" b="1">
                <a:solidFill>
                  <a:srgbClr val="527B85"/>
                </a:solidFill>
              </a:rPr>
              <a:t>T</a:t>
            </a:r>
            <a:br>
              <a:rPr lang="en-GB" sz="2000" b="1">
                <a:solidFill>
                  <a:srgbClr val="527B85"/>
                </a:solidFill>
              </a:rPr>
            </a:br>
            <a:r>
              <a:rPr lang="en-GB" sz="2000" b="1">
                <a:solidFill>
                  <a:srgbClr val="527B85"/>
                </a:solidFill>
              </a:rPr>
              <a:t>E</a:t>
            </a:r>
          </a:p>
        </p:txBody>
      </p:sp>
      <p:sp>
        <p:nvSpPr>
          <p:cNvPr id="54" name="Text Placeholder 14">
            <a:extLst>
              <a:ext uri="{FF2B5EF4-FFF2-40B4-BE49-F238E27FC236}">
                <a16:creationId xmlns:a16="http://schemas.microsoft.com/office/drawing/2014/main" id="{08A16F68-0112-4382-96F9-6D13162054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61933" y="3262915"/>
            <a:ext cx="3937632" cy="597885"/>
          </a:xfrm>
          <a:prstGeom prst="rect">
            <a:avLst/>
          </a:prstGeom>
          <a:solidFill>
            <a:schemeClr val="bg1"/>
          </a:solidFill>
        </p:spPr>
        <p:txBody>
          <a:bodyPr t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rgbClr val="1D4851"/>
                </a:solidFill>
              </a:defRPr>
            </a:lvl1pPr>
            <a:lvl2pPr>
              <a:defRPr>
                <a:solidFill>
                  <a:srgbClr val="1D4851"/>
                </a:solidFill>
              </a:defRPr>
            </a:lvl2pPr>
            <a:lvl3pPr>
              <a:defRPr>
                <a:solidFill>
                  <a:srgbClr val="1D4851"/>
                </a:solidFill>
              </a:defRPr>
            </a:lvl3pPr>
            <a:lvl4pPr>
              <a:defRPr>
                <a:solidFill>
                  <a:srgbClr val="1D4851"/>
                </a:solidFill>
              </a:defRPr>
            </a:lvl4pPr>
            <a:lvl5pPr>
              <a:defRPr>
                <a:solidFill>
                  <a:srgbClr val="1D4851"/>
                </a:solidFill>
              </a:defRPr>
            </a:lvl5pPr>
          </a:lstStyle>
          <a:p>
            <a:pPr lvl="0"/>
            <a:r>
              <a:rPr lang="en-GB"/>
              <a:t>02 xxx xxx xx – 04xx xx xx xx</a:t>
            </a:r>
            <a:br>
              <a:rPr lang="en-GB"/>
            </a:br>
            <a:r>
              <a:rPr lang="en-GB"/>
              <a:t>Email@brrc.be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16B8DAA-DF4A-41DB-A232-B710826A92B8}"/>
              </a:ext>
            </a:extLst>
          </p:cNvPr>
          <p:cNvSpPr txBox="1"/>
          <p:nvPr userDrawn="1"/>
        </p:nvSpPr>
        <p:spPr>
          <a:xfrm>
            <a:off x="0" y="6299200"/>
            <a:ext cx="1998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</a:rPr>
              <a:t>www.brrc.be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2164F7C-E037-4444-B45D-182A18E464F2}"/>
              </a:ext>
            </a:extLst>
          </p:cNvPr>
          <p:cNvSpPr/>
          <p:nvPr userDrawn="1"/>
        </p:nvSpPr>
        <p:spPr>
          <a:xfrm rot="5400000">
            <a:off x="1616505" y="5788695"/>
            <a:ext cx="1602446" cy="103695"/>
          </a:xfrm>
          <a:prstGeom prst="rect">
            <a:avLst/>
          </a:prstGeom>
          <a:solidFill>
            <a:srgbClr val="9CB1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B22CAAF-C9F7-4553-8E3B-8375AD54EB42}"/>
              </a:ext>
            </a:extLst>
          </p:cNvPr>
          <p:cNvSpPr txBox="1"/>
          <p:nvPr userDrawn="1"/>
        </p:nvSpPr>
        <p:spPr>
          <a:xfrm>
            <a:off x="2469577" y="6043880"/>
            <a:ext cx="462159" cy="661720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/>
          <a:p>
            <a:pPr algn="ctr"/>
            <a:r>
              <a:rPr lang="en-GB" sz="2000" b="1">
                <a:solidFill>
                  <a:srgbClr val="527B85"/>
                </a:solidFill>
              </a:rPr>
              <a:t>T</a:t>
            </a:r>
            <a:br>
              <a:rPr lang="en-GB" sz="2000" b="1">
                <a:solidFill>
                  <a:srgbClr val="527B85"/>
                </a:solidFill>
              </a:rPr>
            </a:br>
            <a:r>
              <a:rPr lang="en-GB" sz="2000" b="1">
                <a:solidFill>
                  <a:srgbClr val="527B85"/>
                </a:solidFill>
              </a:rPr>
              <a:t>E</a:t>
            </a:r>
          </a:p>
        </p:txBody>
      </p:sp>
      <p:sp>
        <p:nvSpPr>
          <p:cNvPr id="58" name="Text Placeholder 14">
            <a:extLst>
              <a:ext uri="{FF2B5EF4-FFF2-40B4-BE49-F238E27FC236}">
                <a16:creationId xmlns:a16="http://schemas.microsoft.com/office/drawing/2014/main" id="{8CAD01E5-DEDF-4EAE-BD63-202D415E15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61933" y="6043881"/>
            <a:ext cx="3937632" cy="597885"/>
          </a:xfrm>
          <a:prstGeom prst="rect">
            <a:avLst/>
          </a:prstGeom>
          <a:solidFill>
            <a:schemeClr val="bg1"/>
          </a:solidFill>
        </p:spPr>
        <p:txBody>
          <a:bodyPr t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rgbClr val="1D4851"/>
                </a:solidFill>
              </a:defRPr>
            </a:lvl1pPr>
            <a:lvl2pPr>
              <a:defRPr>
                <a:solidFill>
                  <a:srgbClr val="1D4851"/>
                </a:solidFill>
              </a:defRPr>
            </a:lvl2pPr>
            <a:lvl3pPr>
              <a:defRPr>
                <a:solidFill>
                  <a:srgbClr val="1D4851"/>
                </a:solidFill>
              </a:defRPr>
            </a:lvl3pPr>
            <a:lvl4pPr>
              <a:defRPr>
                <a:solidFill>
                  <a:srgbClr val="1D4851"/>
                </a:solidFill>
              </a:defRPr>
            </a:lvl4pPr>
            <a:lvl5pPr>
              <a:defRPr>
                <a:solidFill>
                  <a:srgbClr val="1D4851"/>
                </a:solidFill>
              </a:defRPr>
            </a:lvl5pPr>
          </a:lstStyle>
          <a:p>
            <a:pPr lvl="0"/>
            <a:r>
              <a:rPr lang="en-GB"/>
              <a:t>02 xxx xxx xx – 04xx xx xx xx</a:t>
            </a:r>
            <a:br>
              <a:rPr lang="en-GB"/>
            </a:br>
            <a:r>
              <a:rPr lang="en-GB"/>
              <a:t>Email@brrc.be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5AC3A56-0EFC-4D60-976A-184073A699B0}"/>
              </a:ext>
            </a:extLst>
          </p:cNvPr>
          <p:cNvSpPr/>
          <p:nvPr userDrawn="1"/>
        </p:nvSpPr>
        <p:spPr>
          <a:xfrm rot="5400000">
            <a:off x="6658405" y="3007729"/>
            <a:ext cx="1602446" cy="103695"/>
          </a:xfrm>
          <a:prstGeom prst="rect">
            <a:avLst/>
          </a:prstGeom>
          <a:solidFill>
            <a:srgbClr val="9CB1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BBFFEF3-BED2-40AA-B09B-4F8885FC67DB}"/>
              </a:ext>
            </a:extLst>
          </p:cNvPr>
          <p:cNvSpPr txBox="1"/>
          <p:nvPr userDrawn="1"/>
        </p:nvSpPr>
        <p:spPr>
          <a:xfrm>
            <a:off x="7511477" y="3262914"/>
            <a:ext cx="462159" cy="661720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/>
          <a:p>
            <a:pPr algn="ctr"/>
            <a:r>
              <a:rPr lang="en-GB" sz="2000" b="1">
                <a:solidFill>
                  <a:srgbClr val="527B85"/>
                </a:solidFill>
              </a:rPr>
              <a:t>T</a:t>
            </a:r>
            <a:br>
              <a:rPr lang="en-GB" sz="2000" b="1">
                <a:solidFill>
                  <a:srgbClr val="527B85"/>
                </a:solidFill>
              </a:rPr>
            </a:br>
            <a:r>
              <a:rPr lang="en-GB" sz="2000" b="1">
                <a:solidFill>
                  <a:srgbClr val="527B85"/>
                </a:solidFill>
              </a:rPr>
              <a:t>E</a:t>
            </a:r>
          </a:p>
        </p:txBody>
      </p:sp>
      <p:sp>
        <p:nvSpPr>
          <p:cNvPr id="61" name="Text Placeholder 14">
            <a:extLst>
              <a:ext uri="{FF2B5EF4-FFF2-40B4-BE49-F238E27FC236}">
                <a16:creationId xmlns:a16="http://schemas.microsoft.com/office/drawing/2014/main" id="{F7FBBA1F-6568-4E6E-87E2-3B4EA49D47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03833" y="3262915"/>
            <a:ext cx="3937632" cy="597885"/>
          </a:xfrm>
          <a:prstGeom prst="rect">
            <a:avLst/>
          </a:prstGeom>
          <a:solidFill>
            <a:schemeClr val="bg1"/>
          </a:solidFill>
        </p:spPr>
        <p:txBody>
          <a:bodyPr t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rgbClr val="1D4851"/>
                </a:solidFill>
              </a:defRPr>
            </a:lvl1pPr>
            <a:lvl2pPr>
              <a:defRPr>
                <a:solidFill>
                  <a:srgbClr val="1D4851"/>
                </a:solidFill>
              </a:defRPr>
            </a:lvl2pPr>
            <a:lvl3pPr>
              <a:defRPr>
                <a:solidFill>
                  <a:srgbClr val="1D4851"/>
                </a:solidFill>
              </a:defRPr>
            </a:lvl3pPr>
            <a:lvl4pPr>
              <a:defRPr>
                <a:solidFill>
                  <a:srgbClr val="1D4851"/>
                </a:solidFill>
              </a:defRPr>
            </a:lvl4pPr>
            <a:lvl5pPr>
              <a:defRPr>
                <a:solidFill>
                  <a:srgbClr val="1D4851"/>
                </a:solidFill>
              </a:defRPr>
            </a:lvl5pPr>
          </a:lstStyle>
          <a:p>
            <a:pPr lvl="0"/>
            <a:r>
              <a:rPr lang="en-GB"/>
              <a:t>02 xxx xxx xx – 04xx xx xx xx</a:t>
            </a:r>
            <a:br>
              <a:rPr lang="en-GB"/>
            </a:br>
            <a:r>
              <a:rPr lang="en-GB"/>
              <a:t>Email@brrc.be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C378FEC8-E74D-4248-8BE7-FB431DDC0E3F}"/>
              </a:ext>
            </a:extLst>
          </p:cNvPr>
          <p:cNvSpPr/>
          <p:nvPr userDrawn="1"/>
        </p:nvSpPr>
        <p:spPr>
          <a:xfrm rot="5400000">
            <a:off x="6658405" y="5788695"/>
            <a:ext cx="1602446" cy="103695"/>
          </a:xfrm>
          <a:prstGeom prst="rect">
            <a:avLst/>
          </a:prstGeom>
          <a:solidFill>
            <a:srgbClr val="9CB1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48FB80B-5F99-46D4-9DD9-E43A17ECE984}"/>
              </a:ext>
            </a:extLst>
          </p:cNvPr>
          <p:cNvSpPr txBox="1"/>
          <p:nvPr userDrawn="1"/>
        </p:nvSpPr>
        <p:spPr>
          <a:xfrm>
            <a:off x="7511477" y="6043880"/>
            <a:ext cx="462159" cy="661720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/>
          <a:p>
            <a:pPr algn="ctr"/>
            <a:r>
              <a:rPr lang="en-GB" sz="2000" b="1">
                <a:solidFill>
                  <a:srgbClr val="527B85"/>
                </a:solidFill>
              </a:rPr>
              <a:t>T</a:t>
            </a:r>
            <a:br>
              <a:rPr lang="en-GB" sz="2000" b="1">
                <a:solidFill>
                  <a:srgbClr val="527B85"/>
                </a:solidFill>
              </a:rPr>
            </a:br>
            <a:r>
              <a:rPr lang="en-GB" sz="2000" b="1">
                <a:solidFill>
                  <a:srgbClr val="527B85"/>
                </a:solidFill>
              </a:rPr>
              <a:t>E</a:t>
            </a:r>
          </a:p>
        </p:txBody>
      </p:sp>
      <p:sp>
        <p:nvSpPr>
          <p:cNvPr id="64" name="Text Placeholder 14">
            <a:extLst>
              <a:ext uri="{FF2B5EF4-FFF2-40B4-BE49-F238E27FC236}">
                <a16:creationId xmlns:a16="http://schemas.microsoft.com/office/drawing/2014/main" id="{45CC67FA-E0F4-444E-A569-6B9AE04ECC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03833" y="6043881"/>
            <a:ext cx="3937632" cy="597885"/>
          </a:xfrm>
          <a:prstGeom prst="rect">
            <a:avLst/>
          </a:prstGeom>
          <a:solidFill>
            <a:schemeClr val="bg1"/>
          </a:solidFill>
        </p:spPr>
        <p:txBody>
          <a:bodyPr t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rgbClr val="1D4851"/>
                </a:solidFill>
              </a:defRPr>
            </a:lvl1pPr>
            <a:lvl2pPr>
              <a:defRPr>
                <a:solidFill>
                  <a:srgbClr val="1D4851"/>
                </a:solidFill>
              </a:defRPr>
            </a:lvl2pPr>
            <a:lvl3pPr>
              <a:defRPr>
                <a:solidFill>
                  <a:srgbClr val="1D4851"/>
                </a:solidFill>
              </a:defRPr>
            </a:lvl3pPr>
            <a:lvl4pPr>
              <a:defRPr>
                <a:solidFill>
                  <a:srgbClr val="1D4851"/>
                </a:solidFill>
              </a:defRPr>
            </a:lvl4pPr>
            <a:lvl5pPr>
              <a:defRPr>
                <a:solidFill>
                  <a:srgbClr val="1D4851"/>
                </a:solidFill>
              </a:defRPr>
            </a:lvl5pPr>
          </a:lstStyle>
          <a:p>
            <a:pPr lvl="0"/>
            <a:r>
              <a:rPr lang="en-GB"/>
              <a:t>02 xxx xxx xx – 04xx xx xx xx</a:t>
            </a:r>
            <a:br>
              <a:rPr lang="en-GB"/>
            </a:br>
            <a:r>
              <a:rPr lang="en-GB"/>
              <a:t>Email@brrc.be</a:t>
            </a:r>
          </a:p>
        </p:txBody>
      </p:sp>
      <p:sp>
        <p:nvSpPr>
          <p:cNvPr id="65" name="Text Placeholder 44">
            <a:extLst>
              <a:ext uri="{FF2B5EF4-FFF2-40B4-BE49-F238E27FC236}">
                <a16:creationId xmlns:a16="http://schemas.microsoft.com/office/drawing/2014/main" id="{4D7612CD-0C4D-40DF-8A1E-927556E70C6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75500" y="1524000"/>
            <a:ext cx="4437063" cy="57308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lang="nl-BE" sz="2400" b="1" kern="1200" dirty="0">
                <a:solidFill>
                  <a:srgbClr val="1D485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GB"/>
              <a:t>First name Name 4</a:t>
            </a:r>
          </a:p>
        </p:txBody>
      </p:sp>
      <p:sp>
        <p:nvSpPr>
          <p:cNvPr id="66" name="Text Placeholder 44">
            <a:extLst>
              <a:ext uri="{FF2B5EF4-FFF2-40B4-BE49-F238E27FC236}">
                <a16:creationId xmlns:a16="http://schemas.microsoft.com/office/drawing/2014/main" id="{3ABC5890-040F-4116-AE46-BC367BAA9D7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40189" y="4295775"/>
            <a:ext cx="4437063" cy="57308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lang="nl-BE" sz="2400" b="1" kern="1200" dirty="0">
                <a:solidFill>
                  <a:srgbClr val="1D485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GB"/>
              <a:t>First name Name 1</a:t>
            </a:r>
          </a:p>
        </p:txBody>
      </p:sp>
      <p:sp>
        <p:nvSpPr>
          <p:cNvPr id="67" name="Text Placeholder 50">
            <a:extLst>
              <a:ext uri="{FF2B5EF4-FFF2-40B4-BE49-F238E27FC236}">
                <a16:creationId xmlns:a16="http://schemas.microsoft.com/office/drawing/2014/main" id="{3848D425-6212-45F7-AA8E-F066673D079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12050" y="2259013"/>
            <a:ext cx="4416425" cy="846137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nl-BE" sz="2000" b="0" kern="1200" dirty="0">
                <a:solidFill>
                  <a:srgbClr val="1D485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GB"/>
              <a:t>Function</a:t>
            </a:r>
            <a:br>
              <a:rPr lang="en-GB"/>
            </a:br>
            <a:r>
              <a:rPr lang="en-GB"/>
              <a:t>Organisation</a:t>
            </a:r>
          </a:p>
        </p:txBody>
      </p:sp>
      <p:sp>
        <p:nvSpPr>
          <p:cNvPr id="68" name="Text Placeholder 44">
            <a:extLst>
              <a:ext uri="{FF2B5EF4-FFF2-40B4-BE49-F238E27FC236}">
                <a16:creationId xmlns:a16="http://schemas.microsoft.com/office/drawing/2014/main" id="{82CF6DB8-7C5B-450C-8A65-7E3667527A8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175500" y="4302816"/>
            <a:ext cx="4437063" cy="57308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lang="nl-BE" sz="2400" b="1" kern="1200" dirty="0">
                <a:solidFill>
                  <a:srgbClr val="1D485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GB"/>
              <a:t>First name Name 2</a:t>
            </a:r>
          </a:p>
        </p:txBody>
      </p:sp>
      <p:sp>
        <p:nvSpPr>
          <p:cNvPr id="69" name="Text Placeholder 50">
            <a:extLst>
              <a:ext uri="{FF2B5EF4-FFF2-40B4-BE49-F238E27FC236}">
                <a16:creationId xmlns:a16="http://schemas.microsoft.com/office/drawing/2014/main" id="{31D47ABD-89DF-4EFC-B43D-6A90C6CF9D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11476" y="5038280"/>
            <a:ext cx="4416425" cy="846137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nl-BE" sz="2000" b="0" kern="1200" dirty="0">
                <a:solidFill>
                  <a:srgbClr val="1D485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GB"/>
              <a:t>Function</a:t>
            </a:r>
            <a:br>
              <a:rPr lang="en-GB"/>
            </a:br>
            <a:r>
              <a:rPr lang="en-GB"/>
              <a:t>Organisation</a:t>
            </a:r>
          </a:p>
        </p:txBody>
      </p:sp>
      <p:sp>
        <p:nvSpPr>
          <p:cNvPr id="70" name="Text Placeholder 50">
            <a:extLst>
              <a:ext uri="{FF2B5EF4-FFF2-40B4-BE49-F238E27FC236}">
                <a16:creationId xmlns:a16="http://schemas.microsoft.com/office/drawing/2014/main" id="{15907172-A979-40C8-A97E-CF4C12CE0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469576" y="5039737"/>
            <a:ext cx="4416425" cy="846137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nl-BE" sz="2000" b="0" kern="1200" dirty="0">
                <a:solidFill>
                  <a:srgbClr val="1D485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GB"/>
              <a:t>Function</a:t>
            </a:r>
            <a:br>
              <a:rPr lang="en-GB"/>
            </a:br>
            <a:r>
              <a:rPr lang="en-GB"/>
              <a:t>Organisation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23C6478-E0A8-4C27-A93E-98E7264EA0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9577" y="368300"/>
            <a:ext cx="3683429" cy="66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3104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33">
          <p15:clr>
            <a:srgbClr val="FBAE40"/>
          </p15:clr>
        </p15:guide>
        <p15:guide id="2" pos="7151">
          <p15:clr>
            <a:srgbClr val="FBAE40"/>
          </p15:clr>
        </p15:guide>
        <p15:guide id="3" orient="horz" pos="232">
          <p15:clr>
            <a:srgbClr val="FBAE40"/>
          </p15:clr>
        </p15:guide>
        <p15:guide id="4" pos="5768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4F30B-2A81-4C9D-8254-E9441DE9E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1238"/>
            <a:ext cx="10515600" cy="1058484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fr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C77284-0D58-4EC6-89AD-0D962AC33D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8351"/>
            <a:ext cx="10515600" cy="4555353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527B85"/>
              </a:buClr>
              <a:buFont typeface="Wingdings" panose="05000000000000000000" pitchFamily="2" charset="2"/>
              <a:buChar char="§"/>
              <a:defRPr>
                <a:solidFill>
                  <a:srgbClr val="1D4851"/>
                </a:solidFill>
              </a:defRPr>
            </a:lvl1pPr>
            <a:lvl2pPr marL="685800" indent="-228600">
              <a:buClr>
                <a:srgbClr val="527B85"/>
              </a:buClr>
              <a:buFont typeface="Wingdings" panose="05000000000000000000" pitchFamily="2" charset="2"/>
              <a:buChar char="§"/>
              <a:defRPr>
                <a:solidFill>
                  <a:srgbClr val="1D4851"/>
                </a:solidFill>
              </a:defRPr>
            </a:lvl2pPr>
            <a:lvl3pPr marL="1143000" indent="-228600">
              <a:buClr>
                <a:srgbClr val="527B85"/>
              </a:buClr>
              <a:buFont typeface="Wingdings" panose="05000000000000000000" pitchFamily="2" charset="2"/>
              <a:buChar char="§"/>
              <a:defRPr>
                <a:solidFill>
                  <a:srgbClr val="1D4851"/>
                </a:solidFill>
              </a:defRPr>
            </a:lvl3pPr>
            <a:lvl4pPr marL="1600200" indent="-228600">
              <a:buClr>
                <a:srgbClr val="527B85"/>
              </a:buClr>
              <a:buFont typeface="Wingdings" panose="05000000000000000000" pitchFamily="2" charset="2"/>
              <a:buChar char="§"/>
              <a:defRPr>
                <a:solidFill>
                  <a:srgbClr val="1D4851"/>
                </a:solidFill>
              </a:defRPr>
            </a:lvl4pPr>
            <a:lvl5pPr marL="2057400" indent="-228600">
              <a:buClr>
                <a:srgbClr val="527B85"/>
              </a:buClr>
              <a:buFont typeface="Wingdings" panose="05000000000000000000" pitchFamily="2" charset="2"/>
              <a:buChar char="§"/>
              <a:defRPr b="0">
                <a:solidFill>
                  <a:srgbClr val="1D485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C14DD0-F2FD-40FB-9A2E-F09D05D7B4FE}"/>
              </a:ext>
            </a:extLst>
          </p:cNvPr>
          <p:cNvSpPr/>
          <p:nvPr userDrawn="1"/>
        </p:nvSpPr>
        <p:spPr>
          <a:xfrm>
            <a:off x="0" y="1352417"/>
            <a:ext cx="1625600" cy="125843"/>
          </a:xfrm>
          <a:prstGeom prst="rect">
            <a:avLst/>
          </a:prstGeom>
          <a:solidFill>
            <a:srgbClr val="9CB1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2B244-5C64-4702-A620-EA8CAF6579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C5762E-BB0D-46BF-A43F-C71E0717ED3D}" type="slidenum">
              <a:rPr lang="fr-BE" smtClean="0"/>
              <a:pPr/>
              <a:t>‹#›</a:t>
            </a:fld>
            <a:endParaRPr lang="fr-BE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6FEAC04-B47A-47BB-B578-E9AF7AA6C4C8}"/>
              </a:ext>
            </a:extLst>
          </p:cNvPr>
          <p:cNvCxnSpPr>
            <a:cxnSpLocks/>
          </p:cNvCxnSpPr>
          <p:nvPr userDrawn="1"/>
        </p:nvCxnSpPr>
        <p:spPr>
          <a:xfrm>
            <a:off x="10928110" y="6437743"/>
            <a:ext cx="0" cy="191366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289DF2C-D9B7-4989-A5A7-F369748E2D1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BE"/>
              <a:t>European Lime Association</a:t>
            </a:r>
            <a:endParaRPr lang="fr-BE" dirty="0"/>
          </a:p>
        </p:txBody>
      </p:sp>
      <p:sp>
        <p:nvSpPr>
          <p:cNvPr id="9" name="Footer Placeholder 9">
            <a:extLst>
              <a:ext uri="{FF2B5EF4-FFF2-40B4-BE49-F238E27FC236}">
                <a16:creationId xmlns:a16="http://schemas.microsoft.com/office/drawing/2014/main" id="{CDB89B8B-D070-4923-A2DD-FC7A6EB23AE3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3710709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/>
              <a:t>Belgian Road Research Centre</a:t>
            </a:r>
          </a:p>
        </p:txBody>
      </p:sp>
    </p:spTree>
    <p:extLst>
      <p:ext uri="{BB962C8B-B14F-4D97-AF65-F5344CB8AC3E}">
        <p14:creationId xmlns:p14="http://schemas.microsoft.com/office/powerpoint/2010/main" val="35441047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1C14DD0-F2FD-40FB-9A2E-F09D05D7B4FE}"/>
              </a:ext>
            </a:extLst>
          </p:cNvPr>
          <p:cNvSpPr/>
          <p:nvPr userDrawn="1"/>
        </p:nvSpPr>
        <p:spPr>
          <a:xfrm>
            <a:off x="0" y="1352417"/>
            <a:ext cx="1625600" cy="125843"/>
          </a:xfrm>
          <a:prstGeom prst="rect">
            <a:avLst/>
          </a:prstGeom>
          <a:solidFill>
            <a:srgbClr val="9CB1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2B244-5C64-4702-A620-EA8CAF6579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C5762E-BB0D-46BF-A43F-C71E0717ED3D}" type="slidenum">
              <a:rPr lang="fr-BE" smtClean="0"/>
              <a:pPr/>
              <a:t>‹#›</a:t>
            </a:fld>
            <a:endParaRPr lang="fr-BE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6FEAC04-B47A-47BB-B578-E9AF7AA6C4C8}"/>
              </a:ext>
            </a:extLst>
          </p:cNvPr>
          <p:cNvCxnSpPr>
            <a:cxnSpLocks/>
          </p:cNvCxnSpPr>
          <p:nvPr userDrawn="1"/>
        </p:nvCxnSpPr>
        <p:spPr>
          <a:xfrm>
            <a:off x="10928110" y="6437743"/>
            <a:ext cx="0" cy="191366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289DF2C-D9B7-4989-A5A7-F369748E2D1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BE"/>
              <a:t>European Lime Association</a:t>
            </a:r>
            <a:endParaRPr lang="fr-BE" dirty="0"/>
          </a:p>
        </p:txBody>
      </p:sp>
      <p:sp>
        <p:nvSpPr>
          <p:cNvPr id="9" name="Footer Placeholder 9">
            <a:extLst>
              <a:ext uri="{FF2B5EF4-FFF2-40B4-BE49-F238E27FC236}">
                <a16:creationId xmlns:a16="http://schemas.microsoft.com/office/drawing/2014/main" id="{CDB89B8B-D070-4923-A2DD-FC7A6EB23AE3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3710709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/>
              <a:t>Belgian Road Research Centre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23AFC0-DC5D-427E-B281-776F1CF8DFD2}"/>
              </a:ext>
            </a:extLst>
          </p:cNvPr>
          <p:cNvSpPr txBox="1"/>
          <p:nvPr userDrawn="1"/>
        </p:nvSpPr>
        <p:spPr>
          <a:xfrm>
            <a:off x="838200" y="288543"/>
            <a:ext cx="10515600" cy="1061179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3600" b="1" kern="1200" noProof="0">
                <a:solidFill>
                  <a:schemeClr val="tx2"/>
                </a:solidFill>
                <a:latin typeface="Century Gothic" panose="020B0502020202020204" pitchFamily="34" charset="0"/>
                <a:ea typeface="+mj-ea"/>
                <a:cs typeface="+mj-cs"/>
              </a:rPr>
              <a:t>Overview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C0CF34D-44A0-45AF-8F2D-CC0063D655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38300"/>
            <a:ext cx="10515600" cy="4556125"/>
          </a:xfrm>
          <a:prstGeom prst="rect">
            <a:avLst/>
          </a:prstGeom>
        </p:spPr>
        <p:txBody>
          <a:bodyPr/>
          <a:lstStyle>
            <a:lvl1pPr marL="514350" indent="-514350">
              <a:buClr>
                <a:srgbClr val="527B85"/>
              </a:buClr>
              <a:buFont typeface="+mj-lt"/>
              <a:buAutoNum type="arabicPeriod"/>
              <a:defRPr/>
            </a:lvl1pPr>
          </a:lstStyle>
          <a:p>
            <a:pPr lvl="0"/>
            <a:r>
              <a:rPr lang="en-US" noProof="0"/>
              <a:t>Title</a:t>
            </a:r>
          </a:p>
          <a:p>
            <a:pPr lvl="0"/>
            <a:r>
              <a:rPr lang="en-US" noProof="0"/>
              <a:t>Title</a:t>
            </a:r>
          </a:p>
          <a:p>
            <a:pPr lvl="0"/>
            <a:r>
              <a:rPr lang="en-US" noProof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6568571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CB881-C10A-4B38-BAAE-623C13F47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82000"/>
            <a:ext cx="10515600" cy="10981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fr-B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319BEA-3ECE-45B0-95E9-78A1E7FDEA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44947"/>
            <a:ext cx="5157787" cy="86012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527B8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BB1DDD-297B-41F7-93D0-79199DDB92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527B85"/>
              </a:buClr>
              <a:buFont typeface="Wingdings" panose="05000000000000000000" pitchFamily="2" charset="2"/>
              <a:buChar char="§"/>
              <a:defRPr>
                <a:solidFill>
                  <a:srgbClr val="1D4851"/>
                </a:solidFill>
              </a:defRPr>
            </a:lvl1pPr>
            <a:lvl2pPr marL="800100" indent="-342900">
              <a:buClr>
                <a:srgbClr val="527B85"/>
              </a:buClr>
              <a:buFont typeface="Wingdings" panose="05000000000000000000" pitchFamily="2" charset="2"/>
              <a:buChar char="§"/>
              <a:defRPr>
                <a:solidFill>
                  <a:srgbClr val="1D4851"/>
                </a:solidFill>
              </a:defRPr>
            </a:lvl2pPr>
            <a:lvl3pPr marL="1257300" indent="-342900">
              <a:buClr>
                <a:srgbClr val="527B85"/>
              </a:buClr>
              <a:buFont typeface="Wingdings" panose="05000000000000000000" pitchFamily="2" charset="2"/>
              <a:buChar char="§"/>
              <a:defRPr>
                <a:solidFill>
                  <a:srgbClr val="1D4851"/>
                </a:solidFill>
              </a:defRPr>
            </a:lvl3pPr>
            <a:lvl4pPr marL="1657350" indent="-285750">
              <a:buClr>
                <a:srgbClr val="527B85"/>
              </a:buClr>
              <a:buFont typeface="Wingdings" panose="05000000000000000000" pitchFamily="2" charset="2"/>
              <a:buChar char="§"/>
              <a:defRPr b="0">
                <a:solidFill>
                  <a:srgbClr val="1D4851"/>
                </a:solidFill>
              </a:defRPr>
            </a:lvl4pPr>
            <a:lvl5pPr marL="2114550" indent="-285750">
              <a:buClr>
                <a:srgbClr val="527B85"/>
              </a:buClr>
              <a:buFont typeface="Wingdings" panose="05000000000000000000" pitchFamily="2" charset="2"/>
              <a:buChar char="§"/>
              <a:defRPr b="0">
                <a:solidFill>
                  <a:srgbClr val="1D485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01906E-79E9-421C-904B-7A0CBD284B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55240"/>
            <a:ext cx="5183188" cy="8498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527B8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C1BA50-E0C4-4336-B3B0-CCB8391BA6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527B85"/>
              </a:buClr>
              <a:buFont typeface="Wingdings" panose="05000000000000000000" pitchFamily="2" charset="2"/>
              <a:buChar char="§"/>
              <a:defRPr lang="en-US" sz="2800" kern="1200" dirty="0">
                <a:solidFill>
                  <a:srgbClr val="1D485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>
              <a:buClr>
                <a:srgbClr val="527B85"/>
              </a:buClr>
              <a:buFont typeface="Wingdings" panose="05000000000000000000" pitchFamily="2" charset="2"/>
              <a:buChar char="§"/>
              <a:defRPr>
                <a:solidFill>
                  <a:srgbClr val="1D4851"/>
                </a:solidFill>
              </a:defRPr>
            </a:lvl2pPr>
            <a:lvl3pPr marL="1143000" indent="-228600">
              <a:buClr>
                <a:srgbClr val="527B85"/>
              </a:buClr>
              <a:buFont typeface="Wingdings" panose="05000000000000000000" pitchFamily="2" charset="2"/>
              <a:buChar char="§"/>
              <a:defRPr>
                <a:solidFill>
                  <a:srgbClr val="1D4851"/>
                </a:solidFill>
              </a:defRPr>
            </a:lvl3pPr>
            <a:lvl4pPr marL="1600200" indent="-228600">
              <a:buClr>
                <a:srgbClr val="527B85"/>
              </a:buClr>
              <a:buFont typeface="Wingdings" panose="05000000000000000000" pitchFamily="2" charset="2"/>
              <a:buChar char="§"/>
              <a:defRPr>
                <a:solidFill>
                  <a:srgbClr val="1D4851"/>
                </a:solidFill>
              </a:defRPr>
            </a:lvl4pPr>
            <a:lvl5pPr marL="2057400" indent="-228600">
              <a:buClr>
                <a:srgbClr val="527B85"/>
              </a:buClr>
              <a:buFont typeface="Wingdings" panose="05000000000000000000" pitchFamily="2" charset="2"/>
              <a:buChar char="§"/>
              <a:defRPr b="0">
                <a:solidFill>
                  <a:srgbClr val="1D485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466FF43-281F-45B7-8121-DE169A80C7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C5762E-BB0D-46BF-A43F-C71E0717ED3D}" type="slidenum">
              <a:rPr lang="fr-BE" smtClean="0"/>
              <a:pPr/>
              <a:t>‹#›</a:t>
            </a:fld>
            <a:endParaRPr lang="fr-BE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F963E49-C43B-4A47-8C16-529905CECF4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BE"/>
              <a:t>European Lime Association</a:t>
            </a:r>
            <a:endParaRPr lang="fr-BE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7F888B5-019D-4152-8D87-0BB322E257ED}"/>
              </a:ext>
            </a:extLst>
          </p:cNvPr>
          <p:cNvCxnSpPr>
            <a:cxnSpLocks/>
          </p:cNvCxnSpPr>
          <p:nvPr userDrawn="1"/>
        </p:nvCxnSpPr>
        <p:spPr>
          <a:xfrm>
            <a:off x="10928110" y="6437743"/>
            <a:ext cx="0" cy="191366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9">
            <a:extLst>
              <a:ext uri="{FF2B5EF4-FFF2-40B4-BE49-F238E27FC236}">
                <a16:creationId xmlns:a16="http://schemas.microsoft.com/office/drawing/2014/main" id="{B8F280C4-94DE-4335-BB17-D4DC24E87002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3710709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/>
              <a:t>Belgian Road Research Centre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F62B815-961C-4E19-A49A-C24C3757E028}"/>
              </a:ext>
            </a:extLst>
          </p:cNvPr>
          <p:cNvSpPr/>
          <p:nvPr userDrawn="1"/>
        </p:nvSpPr>
        <p:spPr>
          <a:xfrm>
            <a:off x="0" y="1352417"/>
            <a:ext cx="1625600" cy="125843"/>
          </a:xfrm>
          <a:prstGeom prst="rect">
            <a:avLst/>
          </a:prstGeom>
          <a:solidFill>
            <a:srgbClr val="9CB1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86519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816C5-F5DC-4027-A932-032D50ADC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294411"/>
            <a:ext cx="5511851" cy="1055311"/>
          </a:xfrm>
        </p:spPr>
        <p:txBody>
          <a:bodyPr anchor="ctr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BE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E4556E-2387-4289-AF1D-E04D0681FE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97072" y="368300"/>
            <a:ext cx="4758316" cy="54927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fr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EABF74-4F4E-4E5B-A658-0255AB2967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38351"/>
            <a:ext cx="5511850" cy="42306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FC5EE6-9523-415B-8030-67B29EBE30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C5762E-BB0D-46BF-A43F-C71E0717ED3D}" type="slidenum">
              <a:rPr lang="fr-BE" smtClean="0"/>
              <a:pPr/>
              <a:t>‹#›</a:t>
            </a:fld>
            <a:endParaRPr lang="fr-BE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2219237A-AA32-41FA-A3D3-D77078C8708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BE"/>
              <a:t>European Lime Association</a:t>
            </a:r>
            <a:endParaRPr lang="fr-BE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5E98E18-1362-4206-97C8-31C6C6D40F22}"/>
              </a:ext>
            </a:extLst>
          </p:cNvPr>
          <p:cNvCxnSpPr>
            <a:cxnSpLocks/>
          </p:cNvCxnSpPr>
          <p:nvPr userDrawn="1"/>
        </p:nvCxnSpPr>
        <p:spPr>
          <a:xfrm>
            <a:off x="10928110" y="6437743"/>
            <a:ext cx="0" cy="191366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9">
            <a:extLst>
              <a:ext uri="{FF2B5EF4-FFF2-40B4-BE49-F238E27FC236}">
                <a16:creationId xmlns:a16="http://schemas.microsoft.com/office/drawing/2014/main" id="{EDEF7759-9319-473F-A1C1-D71AB10D5CFE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3710709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/>
              <a:t>Belgian Road Research Centre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44DA6E-29A4-4BB3-82AD-C3E70651CDD6}"/>
              </a:ext>
            </a:extLst>
          </p:cNvPr>
          <p:cNvSpPr/>
          <p:nvPr userDrawn="1"/>
        </p:nvSpPr>
        <p:spPr>
          <a:xfrm>
            <a:off x="0" y="1352417"/>
            <a:ext cx="1625600" cy="125843"/>
          </a:xfrm>
          <a:prstGeom prst="rect">
            <a:avLst/>
          </a:prstGeom>
          <a:solidFill>
            <a:srgbClr val="9CB1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27933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AD02C3-76FD-44CB-8AAF-B17588CD9C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C5762E-BB0D-46BF-A43F-C71E0717ED3D}" type="slidenum">
              <a:rPr lang="fr-BE" smtClean="0"/>
              <a:pPr/>
              <a:t>‹#›</a:t>
            </a:fld>
            <a:endParaRPr lang="fr-BE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4C1B01E-9EF4-49B9-942F-4F0156A6B73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BE"/>
              <a:t>European Lime Association</a:t>
            </a:r>
            <a:endParaRPr lang="fr-BE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4B28C2-73BA-41B0-9BA2-CAD0EA2E2FE4}"/>
              </a:ext>
            </a:extLst>
          </p:cNvPr>
          <p:cNvCxnSpPr>
            <a:cxnSpLocks/>
          </p:cNvCxnSpPr>
          <p:nvPr userDrawn="1"/>
        </p:nvCxnSpPr>
        <p:spPr>
          <a:xfrm>
            <a:off x="10928110" y="6437743"/>
            <a:ext cx="0" cy="191366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9">
            <a:extLst>
              <a:ext uri="{FF2B5EF4-FFF2-40B4-BE49-F238E27FC236}">
                <a16:creationId xmlns:a16="http://schemas.microsoft.com/office/drawing/2014/main" id="{3416D0B1-3171-46D2-8A10-3EE6D36D7FD9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3710709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/>
              <a:t>Belgian Road Research Centre</a:t>
            </a:r>
          </a:p>
        </p:txBody>
      </p:sp>
    </p:spTree>
    <p:extLst>
      <p:ext uri="{BB962C8B-B14F-4D97-AF65-F5344CB8AC3E}">
        <p14:creationId xmlns:p14="http://schemas.microsoft.com/office/powerpoint/2010/main" val="3147647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FCC4469-86E2-46A9-9A2D-D51E3ADC701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r>
              <a:rPr lang="en-GB"/>
              <a:t>Picture full screen</a:t>
            </a:r>
          </a:p>
        </p:txBody>
      </p:sp>
    </p:spTree>
    <p:extLst>
      <p:ext uri="{BB962C8B-B14F-4D97-AF65-F5344CB8AC3E}">
        <p14:creationId xmlns:p14="http://schemas.microsoft.com/office/powerpoint/2010/main" val="1172725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AEB573-3A51-4661-A3B3-F0CF3949F11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CC5762E-BB0D-46BF-A43F-C71E0717ED3D}" type="slidenum">
              <a:rPr lang="fr-BE" smtClean="0"/>
              <a:pPr/>
              <a:t>‹#›</a:t>
            </a:fld>
            <a:endParaRPr lang="fr-BE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3EC97A4F-4DD0-45F0-B547-86FACF3EA27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7684707" cy="6858000"/>
          </a:xfrm>
          <a:prstGeom prst="rect">
            <a:avLst/>
          </a:prstGeom>
          <a:solidFill>
            <a:srgbClr val="9CB1B8"/>
          </a:solidFill>
          <a:ln>
            <a:solidFill>
              <a:srgbClr val="9CB1B8"/>
            </a:solidFill>
          </a:ln>
        </p:spPr>
        <p:txBody>
          <a:bodyPr/>
          <a:lstStyle>
            <a:lvl1pPr marL="0" indent="0">
              <a:buNone/>
              <a:defRPr>
                <a:solidFill>
                  <a:srgbClr val="9CB1B8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fr-BE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33767CF-2520-4AD2-A683-69CBCC0CBCF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984203" y="1039812"/>
            <a:ext cx="3892550" cy="477837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36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A687BC-3422-424D-870A-1010D7E6C48A}"/>
              </a:ext>
            </a:extLst>
          </p:cNvPr>
          <p:cNvSpPr/>
          <p:nvPr userDrawn="1"/>
        </p:nvSpPr>
        <p:spPr>
          <a:xfrm>
            <a:off x="7749310" y="0"/>
            <a:ext cx="73891" cy="7148945"/>
          </a:xfrm>
          <a:prstGeom prst="rect">
            <a:avLst/>
          </a:prstGeom>
          <a:solidFill>
            <a:srgbClr val="527B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5B17ADA-BBD2-4504-BE7E-BDBD696C8C26}"/>
              </a:ext>
            </a:extLst>
          </p:cNvPr>
          <p:cNvCxnSpPr>
            <a:cxnSpLocks/>
          </p:cNvCxnSpPr>
          <p:nvPr userDrawn="1"/>
        </p:nvCxnSpPr>
        <p:spPr>
          <a:xfrm>
            <a:off x="10928110" y="6437743"/>
            <a:ext cx="0" cy="191366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6733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_1aut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4F61D-2665-471F-AB9A-4C053A3CFAC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69823" y="4609707"/>
            <a:ext cx="8882390" cy="980389"/>
          </a:xfrm>
        </p:spPr>
        <p:txBody>
          <a:bodyPr lIns="0" anchor="b" anchorCtr="0">
            <a:noAutofit/>
          </a:bodyPr>
          <a:lstStyle>
            <a:lvl1pPr algn="l">
              <a:defRPr sz="2400" b="0">
                <a:solidFill>
                  <a:srgbClr val="1D4851"/>
                </a:solidFill>
              </a:defRPr>
            </a:lvl1pPr>
          </a:lstStyle>
          <a:p>
            <a:r>
              <a:rPr lang="en-GB"/>
              <a:t>Function</a:t>
            </a:r>
            <a:br>
              <a:rPr lang="en-GB"/>
            </a:br>
            <a:r>
              <a:rPr lang="en-GB"/>
              <a:t>Organisation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ACC201-35A3-4669-8459-2117EC0D599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9577" y="2777221"/>
            <a:ext cx="8881050" cy="1658438"/>
          </a:xfrm>
          <a:prstGeom prst="rect">
            <a:avLst/>
          </a:prstGeom>
        </p:spPr>
        <p:txBody>
          <a:bodyPr wrap="square" lIns="0" anchor="b" anchorCtr="0">
            <a:noAutofit/>
          </a:bodyPr>
          <a:lstStyle>
            <a:lvl1pPr marL="0" indent="0" algn="l">
              <a:buNone/>
              <a:defRPr lang="fr-BE" sz="3200" b="1" kern="1200" dirty="0">
                <a:solidFill>
                  <a:srgbClr val="1D485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First name Name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9B9BAF-513C-4ED2-8481-1A14E9FA744B}"/>
              </a:ext>
            </a:extLst>
          </p:cNvPr>
          <p:cNvSpPr/>
          <p:nvPr userDrawn="1"/>
        </p:nvSpPr>
        <p:spPr>
          <a:xfrm>
            <a:off x="2469577" y="4435659"/>
            <a:ext cx="1074901" cy="103695"/>
          </a:xfrm>
          <a:prstGeom prst="rect">
            <a:avLst/>
          </a:prstGeom>
          <a:solidFill>
            <a:srgbClr val="9CB1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C0A215A-D9A1-4EAC-BF7F-B19E639A970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181707" y="368300"/>
            <a:ext cx="2168918" cy="8383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CB1B8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GB" dirty="0"/>
              <a:t>Partner logo</a:t>
            </a:r>
            <a:r>
              <a:rPr lang="nl-BE" dirty="0"/>
              <a:t>: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crop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logo in </a:t>
            </a:r>
            <a:r>
              <a:rPr lang="nl-BE" dirty="0" err="1"/>
              <a:t>this</a:t>
            </a:r>
            <a:r>
              <a:rPr lang="nl-BE" dirty="0"/>
              <a:t> box:  Picture format &gt; </a:t>
            </a:r>
            <a:br>
              <a:rPr lang="nl-BE" dirty="0"/>
            </a:br>
            <a:r>
              <a:rPr lang="nl-BE" dirty="0" err="1"/>
              <a:t>crop</a:t>
            </a:r>
            <a:r>
              <a:rPr lang="nl-BE" dirty="0"/>
              <a:t> &gt; fit</a:t>
            </a:r>
            <a:endParaRPr lang="fr-B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6244BE-88BA-4322-A5D0-B08CC5170EB3}"/>
              </a:ext>
            </a:extLst>
          </p:cNvPr>
          <p:cNvSpPr txBox="1"/>
          <p:nvPr userDrawn="1"/>
        </p:nvSpPr>
        <p:spPr>
          <a:xfrm>
            <a:off x="2469577" y="5608950"/>
            <a:ext cx="462159" cy="1061829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/>
          <a:p>
            <a:pPr algn="ctr"/>
            <a:r>
              <a:rPr lang="en-GB" sz="2200" b="1">
                <a:solidFill>
                  <a:srgbClr val="527B85"/>
                </a:solidFill>
              </a:rPr>
              <a:t>T</a:t>
            </a:r>
            <a:br>
              <a:rPr lang="en-GB" sz="2200" b="1">
                <a:solidFill>
                  <a:srgbClr val="527B85"/>
                </a:solidFill>
              </a:rPr>
            </a:br>
            <a:r>
              <a:rPr lang="en-GB" sz="2200" b="1">
                <a:solidFill>
                  <a:srgbClr val="527B85"/>
                </a:solidFill>
              </a:rPr>
              <a:t>E</a:t>
            </a:r>
          </a:p>
          <a:p>
            <a:pPr algn="ctr"/>
            <a:r>
              <a:rPr lang="en-GB" sz="2200" b="1">
                <a:solidFill>
                  <a:srgbClr val="527B85"/>
                </a:solidFill>
              </a:rPr>
              <a:t>W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764A382-DB08-4FC5-BD52-25E4D3D8F0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61932" y="5608950"/>
            <a:ext cx="8880475" cy="1089025"/>
          </a:xfrm>
          <a:prstGeom prst="rect">
            <a:avLst/>
          </a:prstGeom>
          <a:solidFill>
            <a:schemeClr val="bg1"/>
          </a:solidFill>
        </p:spPr>
        <p:txBody>
          <a:bodyPr t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rgbClr val="1D4851"/>
                </a:solidFill>
              </a:defRPr>
            </a:lvl1pPr>
            <a:lvl2pPr>
              <a:defRPr>
                <a:solidFill>
                  <a:srgbClr val="1D4851"/>
                </a:solidFill>
              </a:defRPr>
            </a:lvl2pPr>
            <a:lvl3pPr>
              <a:defRPr>
                <a:solidFill>
                  <a:srgbClr val="1D4851"/>
                </a:solidFill>
              </a:defRPr>
            </a:lvl3pPr>
            <a:lvl4pPr>
              <a:defRPr>
                <a:solidFill>
                  <a:srgbClr val="1D4851"/>
                </a:solidFill>
              </a:defRPr>
            </a:lvl4pPr>
            <a:lvl5pPr>
              <a:defRPr>
                <a:solidFill>
                  <a:srgbClr val="1D4851"/>
                </a:solidFill>
              </a:defRPr>
            </a:lvl5pPr>
          </a:lstStyle>
          <a:p>
            <a:pPr lvl="0"/>
            <a:r>
              <a:rPr lang="en-GB"/>
              <a:t>02 xxx xxx xx – 04xx xx xx xx</a:t>
            </a:r>
            <a:br>
              <a:rPr lang="en-GB"/>
            </a:br>
            <a:r>
              <a:rPr lang="en-GB"/>
              <a:t>Email@brrc.be</a:t>
            </a:r>
            <a:br>
              <a:rPr lang="en-GB"/>
            </a:br>
            <a:r>
              <a:rPr lang="en-GB"/>
              <a:t>www.brrc.be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FD97D8-E45E-4F77-B565-3410B470E2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3" r="47965"/>
          <a:stretch/>
        </p:blipFill>
        <p:spPr>
          <a:xfrm>
            <a:off x="-3997" y="0"/>
            <a:ext cx="2002674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26D175-A1A6-4BC8-878F-F01B4A2846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9577" y="368300"/>
            <a:ext cx="3683429" cy="66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5102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33" userDrawn="1">
          <p15:clr>
            <a:srgbClr val="FBAE40"/>
          </p15:clr>
        </p15:guide>
        <p15:guide id="2" pos="7151" userDrawn="1">
          <p15:clr>
            <a:srgbClr val="FBAE40"/>
          </p15:clr>
        </p15:guide>
        <p15:guide id="3" orient="horz" pos="232" userDrawn="1">
          <p15:clr>
            <a:srgbClr val="FBAE40"/>
          </p15:clr>
        </p15:guide>
        <p15:guide id="4" pos="5768" userDrawn="1">
          <p15:clr>
            <a:srgbClr val="FBAE40"/>
          </p15:clr>
        </p15:guide>
        <p15:guide id="5" orient="horz" pos="777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F6386E-8D6C-493F-971D-48103D165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235"/>
            <a:ext cx="10515600" cy="10738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l-BE" dirty="0"/>
              <a:t>Titel van maximaal</a:t>
            </a:r>
            <a:br>
              <a:rPr lang="nl-BE" dirty="0"/>
            </a:br>
            <a:r>
              <a:rPr lang="nl-BE" dirty="0"/>
              <a:t>twee regels</a:t>
            </a:r>
            <a:endParaRPr lang="fr-BE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F323FB5-824F-4E6F-9383-547903E8C7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65859" y="6356350"/>
            <a:ext cx="387941" cy="365125"/>
          </a:xfrm>
          <a:prstGeom prst="rect">
            <a:avLst/>
          </a:prstGeom>
        </p:spPr>
        <p:txBody>
          <a:bodyPr vert="horz" lIns="72000" tIns="45720" rIns="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5762E-BB0D-46BF-A43F-C71E0717ED3D}" type="slidenum">
              <a:rPr lang="fr-BE" smtClean="0"/>
              <a:pPr/>
              <a:t>‹#›</a:t>
            </a:fld>
            <a:endParaRPr lang="fr-BE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62555988-4079-421E-A527-1C23D13D4A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48909" y="6356350"/>
            <a:ext cx="632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European Lime Association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2446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7" r:id="rId3"/>
    <p:sldLayoutId id="2147483653" r:id="rId4"/>
    <p:sldLayoutId id="2147483657" r:id="rId5"/>
    <p:sldLayoutId id="2147483658" r:id="rId6"/>
    <p:sldLayoutId id="2147483661" r:id="rId7"/>
    <p:sldLayoutId id="2147483665" r:id="rId8"/>
    <p:sldLayoutId id="2147483663" r:id="rId9"/>
    <p:sldLayoutId id="2147483666" r:id="rId1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514350" indent="-514350" algn="l" defTabSz="914400" rtl="0" eaLnBrk="1" latinLnBrk="0" hangingPunct="1">
        <a:lnSpc>
          <a:spcPct val="90000"/>
        </a:lnSpc>
        <a:spcBef>
          <a:spcPts val="1000"/>
        </a:spcBef>
        <a:buClr>
          <a:srgbClr val="9CB1B8"/>
        </a:buClr>
        <a:buFont typeface="Wingdings" panose="05000000000000000000" pitchFamily="2" charset="2"/>
        <a:buChar char="§"/>
        <a:defRPr sz="2800" kern="1200">
          <a:solidFill>
            <a:srgbClr val="1D4851"/>
          </a:solidFill>
          <a:latin typeface="Century Gothic" panose="020B0502020202020204" pitchFamily="34" charset="0"/>
          <a:ea typeface="+mn-ea"/>
          <a:cs typeface="+mn-cs"/>
        </a:defRPr>
      </a:lvl1pPr>
      <a:lvl2pPr marL="914400" indent="-457200" algn="l" defTabSz="914400" rtl="0" eaLnBrk="1" latinLnBrk="0" hangingPunct="1">
        <a:lnSpc>
          <a:spcPct val="90000"/>
        </a:lnSpc>
        <a:spcBef>
          <a:spcPts val="500"/>
        </a:spcBef>
        <a:buClr>
          <a:srgbClr val="9CB1B8"/>
        </a:buClr>
        <a:buFont typeface="Wingdings" panose="05000000000000000000" pitchFamily="2" charset="2"/>
        <a:buChar char="§"/>
        <a:defRPr sz="2400" kern="1200">
          <a:solidFill>
            <a:srgbClr val="1D4851"/>
          </a:solidFill>
          <a:latin typeface="Century Gothic" panose="020B0502020202020204" pitchFamily="34" charset="0"/>
          <a:ea typeface="+mn-ea"/>
          <a:cs typeface="+mn-cs"/>
        </a:defRPr>
      </a:lvl2pPr>
      <a:lvl3pPr marL="1371600" indent="-457200" algn="l" defTabSz="914400" rtl="0" eaLnBrk="1" latinLnBrk="0" hangingPunct="1">
        <a:lnSpc>
          <a:spcPct val="90000"/>
        </a:lnSpc>
        <a:spcBef>
          <a:spcPts val="500"/>
        </a:spcBef>
        <a:buClr>
          <a:srgbClr val="9CB1B8"/>
        </a:buClr>
        <a:buFont typeface="Wingdings" panose="05000000000000000000" pitchFamily="2" charset="2"/>
        <a:buChar char="§"/>
        <a:defRPr sz="2000" kern="1200">
          <a:solidFill>
            <a:srgbClr val="1D4851"/>
          </a:solidFill>
          <a:latin typeface="Century Gothic" panose="020B0502020202020204" pitchFamily="34" charset="0"/>
          <a:ea typeface="+mn-ea"/>
          <a:cs typeface="+mn-cs"/>
        </a:defRPr>
      </a:lvl3pPr>
      <a:lvl4pPr marL="1714500" indent="-342900" algn="l" defTabSz="914400" rtl="0" eaLnBrk="1" latinLnBrk="0" hangingPunct="1">
        <a:lnSpc>
          <a:spcPct val="90000"/>
        </a:lnSpc>
        <a:spcBef>
          <a:spcPts val="500"/>
        </a:spcBef>
        <a:buClr>
          <a:srgbClr val="9CB1B8"/>
        </a:buClr>
        <a:buFont typeface="Wingdings" panose="05000000000000000000" pitchFamily="2" charset="2"/>
        <a:buChar char="§"/>
        <a:defRPr sz="1800" kern="1200">
          <a:solidFill>
            <a:srgbClr val="1D4851"/>
          </a:solidFill>
          <a:latin typeface="Century Gothic" panose="020B0502020202020204" pitchFamily="34" charset="0"/>
          <a:ea typeface="+mn-ea"/>
          <a:cs typeface="+mn-cs"/>
        </a:defRPr>
      </a:lvl4pPr>
      <a:lvl5pPr marL="2171700" indent="-342900" algn="l" defTabSz="914400" rtl="0" eaLnBrk="1" latinLnBrk="0" hangingPunct="1">
        <a:lnSpc>
          <a:spcPct val="90000"/>
        </a:lnSpc>
        <a:spcBef>
          <a:spcPts val="500"/>
        </a:spcBef>
        <a:buClr>
          <a:srgbClr val="9CB1B8"/>
        </a:buClr>
        <a:buFont typeface="Wingdings" panose="05000000000000000000" pitchFamily="2" charset="2"/>
        <a:buChar char="§"/>
        <a:defRPr sz="1800" b="1" kern="1200">
          <a:solidFill>
            <a:srgbClr val="1D485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285AEC-E0F0-4E14-8C38-12927346E5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lIns="0"/>
          <a:lstStyle/>
          <a:p>
            <a:r>
              <a:rPr lang="en-GB" b="1" i="1" dirty="0"/>
              <a:t>Guideline about lime treatment in Europe</a:t>
            </a:r>
            <a:br>
              <a:rPr lang="en-GB" b="1" i="1" dirty="0"/>
            </a:br>
            <a:r>
              <a:rPr lang="en-GB" b="1" i="1" dirty="0" err="1"/>
              <a:t>Iránymutatás</a:t>
            </a:r>
            <a:r>
              <a:rPr lang="en-GB" b="1" i="1" dirty="0"/>
              <a:t> a </a:t>
            </a:r>
            <a:r>
              <a:rPr lang="sk-SK" b="1" i="1" dirty="0" err="1"/>
              <a:t>talaj</a:t>
            </a:r>
            <a:r>
              <a:rPr lang="sk-SK" b="1" i="1" dirty="0"/>
              <a:t> </a:t>
            </a:r>
            <a:r>
              <a:rPr lang="en-GB" b="1" i="1" dirty="0" err="1"/>
              <a:t>més</a:t>
            </a:r>
            <a:r>
              <a:rPr lang="sk-SK" b="1" i="1" dirty="0"/>
              <a:t>s</a:t>
            </a:r>
            <a:r>
              <a:rPr lang="en-GB" b="1" i="1" dirty="0"/>
              <a:t>z</a:t>
            </a:r>
            <a:r>
              <a:rPr lang="sk-SK" b="1" i="1" dirty="0" err="1"/>
              <a:t>el</a:t>
            </a:r>
            <a:r>
              <a:rPr lang="sk-SK" b="1" i="1" dirty="0"/>
              <a:t> </a:t>
            </a:r>
            <a:r>
              <a:rPr lang="sk-SK" b="1" i="1" dirty="0" err="1"/>
              <a:t>való</a:t>
            </a:r>
            <a:r>
              <a:rPr lang="sk-SK" b="1" i="1" dirty="0"/>
              <a:t> </a:t>
            </a:r>
            <a:r>
              <a:rPr lang="en-GB" b="1" i="1" dirty="0" err="1"/>
              <a:t>kezelés</a:t>
            </a:r>
            <a:r>
              <a:rPr lang="sk-SK" b="1" i="1" dirty="0"/>
              <a:t>é</a:t>
            </a:r>
            <a:r>
              <a:rPr lang="en-GB" b="1" i="1" dirty="0" err="1"/>
              <a:t>ről</a:t>
            </a:r>
            <a:r>
              <a:rPr lang="en-GB" b="1" i="1" dirty="0"/>
              <a:t> </a:t>
            </a:r>
            <a:r>
              <a:rPr lang="en-GB" b="1" i="1" dirty="0" err="1"/>
              <a:t>Európában</a:t>
            </a:r>
            <a:br>
              <a:rPr lang="en-GB" b="1" i="1" dirty="0"/>
            </a:br>
            <a:br>
              <a:rPr lang="sk-SK" b="1" i="1" dirty="0"/>
            </a:br>
            <a:r>
              <a:rPr lang="en-GB" b="1" i="1" dirty="0"/>
              <a:t>Colette Grégoire (B</a:t>
            </a:r>
            <a:r>
              <a:rPr lang="sk-SK" b="1" i="1" dirty="0" err="1"/>
              <a:t>elgian</a:t>
            </a:r>
            <a:r>
              <a:rPr lang="sk-SK" b="1" i="1" dirty="0"/>
              <a:t> </a:t>
            </a:r>
            <a:r>
              <a:rPr lang="en-GB" b="1" i="1" dirty="0"/>
              <a:t>R</a:t>
            </a:r>
            <a:r>
              <a:rPr lang="sk-SK" b="1" i="1" dirty="0" err="1"/>
              <a:t>oad</a:t>
            </a:r>
            <a:r>
              <a:rPr lang="sk-SK" b="1" i="1" dirty="0"/>
              <a:t> </a:t>
            </a:r>
            <a:r>
              <a:rPr lang="en-GB" b="1" i="1" dirty="0"/>
              <a:t>R</a:t>
            </a:r>
            <a:r>
              <a:rPr lang="sk-SK" b="1" i="1" dirty="0" err="1"/>
              <a:t>esearch</a:t>
            </a:r>
            <a:r>
              <a:rPr lang="sk-SK" b="1" i="1" dirty="0"/>
              <a:t> </a:t>
            </a:r>
            <a:r>
              <a:rPr lang="en-GB" b="1" i="1" dirty="0"/>
              <a:t>C</a:t>
            </a:r>
            <a:r>
              <a:rPr lang="sk-SK" b="1" i="1" dirty="0" err="1"/>
              <a:t>entre</a:t>
            </a:r>
            <a:r>
              <a:rPr lang="en-GB" b="1" i="1" dirty="0"/>
              <a:t>)</a:t>
            </a:r>
            <a:br>
              <a:rPr lang="en-GB" b="1" i="1" dirty="0"/>
            </a:br>
            <a:r>
              <a:rPr lang="en-GB" b="1" i="1" dirty="0"/>
              <a:t>Christophe </a:t>
            </a:r>
            <a:r>
              <a:rPr lang="en-GB" b="1" i="1" dirty="0" err="1"/>
              <a:t>Denayer</a:t>
            </a:r>
            <a:r>
              <a:rPr lang="en-GB" b="1" i="1" dirty="0"/>
              <a:t> (Carmeuse</a:t>
            </a:r>
            <a:r>
              <a:rPr lang="sk-SK" b="1" i="1" dirty="0"/>
              <a:t> </a:t>
            </a:r>
            <a:r>
              <a:rPr lang="sk-SK" b="1" i="1" dirty="0" err="1"/>
              <a:t>Europe</a:t>
            </a:r>
            <a:r>
              <a:rPr lang="en-GB" b="1" i="1" dirty="0"/>
              <a:t>)</a:t>
            </a:r>
            <a:br>
              <a:rPr lang="en-GB" b="1" i="1" dirty="0"/>
            </a:br>
            <a:r>
              <a:rPr lang="en-GB" b="1" i="1" dirty="0"/>
              <a:t>Gontran Herrier (</a:t>
            </a:r>
            <a:r>
              <a:rPr lang="en-GB" b="1" i="1" dirty="0" err="1"/>
              <a:t>Lhoist</a:t>
            </a:r>
            <a:r>
              <a:rPr lang="en-GB" b="1" i="1" dirty="0"/>
              <a:t>)</a:t>
            </a:r>
            <a:br>
              <a:rPr lang="en-GB" i="1" dirty="0"/>
            </a:br>
            <a:br>
              <a:rPr lang="en-GB" i="1" dirty="0"/>
            </a:br>
            <a:br>
              <a:rPr lang="en-GB" i="1" dirty="0"/>
            </a:br>
            <a:br>
              <a:rPr lang="en-GB" i="1" dirty="0"/>
            </a:br>
            <a:endParaRPr lang="en-GB" b="1" i="1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3AAB554C-D947-4F79-8687-DB8D19D0AC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lIns="0" rIns="0"/>
          <a:lstStyle/>
          <a:p>
            <a:r>
              <a:rPr lang="fr-BE" dirty="0" err="1"/>
              <a:t>ViaCalco</a:t>
            </a:r>
            <a:r>
              <a:rPr lang="fr-BE" dirty="0"/>
              <a:t> Symposium</a:t>
            </a:r>
            <a:endParaRPr lang="sk-SK" dirty="0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9EBE3452-8DC4-4EE5-9621-4985EA3125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184" y="288866"/>
            <a:ext cx="1874027" cy="117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648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9753C9CF-4D85-2B4F-AD4F-DD837D426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1238"/>
            <a:ext cx="10515600" cy="1058484"/>
          </a:xfrm>
        </p:spPr>
        <p:txBody>
          <a:bodyPr/>
          <a:lstStyle/>
          <a:p>
            <a:r>
              <a:rPr lang="fr-BE" dirty="0"/>
              <a:t>Laboratóriumi vizsgálatok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BBBC180-CE91-E40D-2B47-7EB5B5FDAC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8351"/>
            <a:ext cx="7086600" cy="4555353"/>
          </a:xfrm>
        </p:spPr>
        <p:txBody>
          <a:bodyPr/>
          <a:lstStyle/>
          <a:p>
            <a:r>
              <a:rPr lang="en-US" dirty="0" err="1"/>
              <a:t>Eades</a:t>
            </a:r>
            <a:r>
              <a:rPr lang="en-US" dirty="0"/>
              <a:t>-Grim </a:t>
            </a:r>
            <a:r>
              <a:rPr lang="en-US" dirty="0" err="1"/>
              <a:t>teszt</a:t>
            </a:r>
            <a:r>
              <a:rPr lang="en-US" dirty="0"/>
              <a:t> - a </a:t>
            </a:r>
            <a:r>
              <a:rPr lang="en-US" b="1" dirty="0" err="1"/>
              <a:t>mész</a:t>
            </a:r>
            <a:r>
              <a:rPr lang="en-US" b="1" dirty="0"/>
              <a:t> </a:t>
            </a:r>
            <a:r>
              <a:rPr lang="en-US" b="1" dirty="0" err="1"/>
              <a:t>adagolásának</a:t>
            </a:r>
            <a:r>
              <a:rPr lang="en-US" dirty="0"/>
              <a:t> </a:t>
            </a:r>
            <a:r>
              <a:rPr lang="en-US" dirty="0" err="1"/>
              <a:t>rögzítési</a:t>
            </a:r>
            <a:r>
              <a:rPr lang="en-US" dirty="0"/>
              <a:t> </a:t>
            </a:r>
            <a:r>
              <a:rPr lang="en-US" dirty="0" err="1"/>
              <a:t>pontja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A </a:t>
            </a:r>
            <a:r>
              <a:rPr lang="en-US" b="1" dirty="0" err="1"/>
              <a:t>kezelés</a:t>
            </a:r>
            <a:r>
              <a:rPr lang="en-US" b="1" dirty="0"/>
              <a:t> </a:t>
            </a:r>
            <a:r>
              <a:rPr lang="en-US" b="1" dirty="0" err="1"/>
              <a:t>kivitelezhetősége</a:t>
            </a:r>
            <a:endParaRPr lang="sk-SK" b="1" dirty="0"/>
          </a:p>
          <a:p>
            <a:pPr lvl="1"/>
            <a:r>
              <a:rPr lang="en-US" dirty="0" err="1"/>
              <a:t>Duzzadási</a:t>
            </a:r>
            <a:r>
              <a:rPr lang="en-US" dirty="0"/>
              <a:t> </a:t>
            </a:r>
            <a:r>
              <a:rPr lang="en-US" dirty="0" err="1"/>
              <a:t>képesség</a:t>
            </a:r>
            <a:endParaRPr lang="sk-SK" dirty="0"/>
          </a:p>
          <a:p>
            <a:pPr lvl="1"/>
            <a:r>
              <a:rPr lang="en-US" dirty="0"/>
              <a:t>IPI </a:t>
            </a:r>
            <a:r>
              <a:rPr lang="sk-SK" dirty="0" err="1"/>
              <a:t>és</a:t>
            </a:r>
            <a:r>
              <a:rPr lang="en-US" dirty="0"/>
              <a:t> CBR </a:t>
            </a:r>
            <a:r>
              <a:rPr lang="en-US" dirty="0" err="1"/>
              <a:t>Proctorgörbével</a:t>
            </a:r>
            <a:r>
              <a:rPr lang="en-US" dirty="0"/>
              <a:t> </a:t>
            </a:r>
            <a:r>
              <a:rPr lang="en-US" dirty="0" err="1"/>
              <a:t>kombinálva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4A78EF-BF9C-4FFB-AD00-C897740540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965859" y="6356350"/>
            <a:ext cx="387941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CC5762E-BB0D-46BF-A43F-C71E0717ED3D}" type="slidenum">
              <a:rPr lang="fr-BE" smtClean="0"/>
              <a:pPr>
                <a:spcAft>
                  <a:spcPts val="600"/>
                </a:spcAft>
              </a:pPr>
              <a:t>10</a:t>
            </a:fld>
            <a:endParaRPr lang="fr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1B0350-812D-43A6-A964-33AEAF1D37D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548909" y="6356350"/>
            <a:ext cx="6324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 b="1" dirty="0"/>
              <a:t>European Lime Association</a:t>
            </a:r>
          </a:p>
        </p:txBody>
      </p:sp>
      <p:pic>
        <p:nvPicPr>
          <p:cNvPr id="9" name="Picture 8" descr="A picture containing text, indoor, full, tray&#10;&#10;Description automatically generated">
            <a:extLst>
              <a:ext uri="{FF2B5EF4-FFF2-40B4-BE49-F238E27FC236}">
                <a16:creationId xmlns:a16="http://schemas.microsoft.com/office/drawing/2014/main" id="{E3CA446B-DCF1-4F55-A405-72E65D9098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404" y="4193468"/>
            <a:ext cx="2455545" cy="1841500"/>
          </a:xfrm>
          <a:prstGeom prst="rect">
            <a:avLst/>
          </a:prstGeom>
        </p:spPr>
      </p:pic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631817BD-1038-44DB-9264-DCA369FA79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900" y="495630"/>
            <a:ext cx="3848100" cy="337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9641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5643F-60E3-479E-92C9-6422D3EAA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Laboratóriumi vizsgálatok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4A2D25-1A93-4EE6-ACEE-22B2542C14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/>
              <a:t>Javítás</a:t>
            </a:r>
            <a:r>
              <a:rPr lang="en-US" b="1" dirty="0"/>
              <a:t>: </a:t>
            </a:r>
            <a:endParaRPr lang="sk-SK" b="1" dirty="0"/>
          </a:p>
          <a:p>
            <a:pPr lvl="1"/>
            <a:r>
              <a:rPr lang="en-US" dirty="0" err="1"/>
              <a:t>Bedolgozhatóság</a:t>
            </a:r>
            <a:endParaRPr lang="sk-SK" dirty="0"/>
          </a:p>
          <a:p>
            <a:pPr lvl="1"/>
            <a:r>
              <a:rPr lang="en-US" dirty="0"/>
              <a:t>IPI, MCV </a:t>
            </a:r>
            <a:r>
              <a:rPr lang="en-US" dirty="0" err="1"/>
              <a:t>vagy</a:t>
            </a:r>
            <a:r>
              <a:rPr lang="en-US" dirty="0"/>
              <a:t> a </a:t>
            </a:r>
            <a:r>
              <a:rPr lang="en-US" dirty="0" err="1"/>
              <a:t>tömörítés</a:t>
            </a:r>
            <a:r>
              <a:rPr lang="en-US" dirty="0"/>
              <a:t> </a:t>
            </a:r>
            <a:r>
              <a:rPr lang="en-US" dirty="0" err="1"/>
              <a:t>mértéke</a:t>
            </a:r>
            <a:endParaRPr lang="en-US" dirty="0"/>
          </a:p>
          <a:p>
            <a:endParaRPr lang="en-US" dirty="0"/>
          </a:p>
          <a:p>
            <a:r>
              <a:rPr lang="en-US" b="1" dirty="0" err="1"/>
              <a:t>Stabili</a:t>
            </a:r>
            <a:r>
              <a:rPr lang="sk-SK" b="1" dirty="0" err="1"/>
              <a:t>záció</a:t>
            </a:r>
            <a:r>
              <a:rPr lang="en-US" b="1" dirty="0"/>
              <a:t>: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Javítási</a:t>
            </a:r>
            <a:r>
              <a:rPr lang="en-US" dirty="0"/>
              <a:t> </a:t>
            </a:r>
            <a:r>
              <a:rPr lang="en-US" dirty="0" err="1"/>
              <a:t>kritériumok</a:t>
            </a:r>
            <a:endParaRPr lang="en-US" dirty="0"/>
          </a:p>
          <a:p>
            <a:pPr lvl="1"/>
            <a:r>
              <a:rPr lang="en-US" dirty="0"/>
              <a:t>A </a:t>
            </a:r>
            <a:r>
              <a:rPr lang="en-US" dirty="0" err="1"/>
              <a:t>mész</a:t>
            </a:r>
            <a:r>
              <a:rPr lang="en-US" dirty="0"/>
              <a:t> </a:t>
            </a:r>
            <a:r>
              <a:rPr lang="en-US" dirty="0" err="1"/>
              <a:t>hidratációjához</a:t>
            </a:r>
            <a:r>
              <a:rPr lang="en-US" dirty="0"/>
              <a:t> </a:t>
            </a:r>
            <a:r>
              <a:rPr lang="en-US" dirty="0" err="1"/>
              <a:t>szükséges</a:t>
            </a:r>
            <a:r>
              <a:rPr lang="en-US" dirty="0"/>
              <a:t> </a:t>
            </a:r>
            <a:r>
              <a:rPr lang="en-US" dirty="0" err="1"/>
              <a:t>víztartalom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Teherbíró</a:t>
            </a:r>
            <a:r>
              <a:rPr lang="en-US" dirty="0"/>
              <a:t> </a:t>
            </a:r>
            <a:r>
              <a:rPr lang="en-US" dirty="0" err="1"/>
              <a:t>képesség</a:t>
            </a:r>
            <a:r>
              <a:rPr lang="en-US" dirty="0"/>
              <a:t> a </a:t>
            </a:r>
            <a:r>
              <a:rPr lang="en-US" dirty="0" err="1"/>
              <a:t>közvetlen</a:t>
            </a:r>
            <a:r>
              <a:rPr lang="en-US" dirty="0"/>
              <a:t> </a:t>
            </a:r>
            <a:r>
              <a:rPr lang="en-US" dirty="0" err="1"/>
              <a:t>forgalomba</a:t>
            </a:r>
            <a:r>
              <a:rPr lang="en-US" dirty="0"/>
              <a:t> </a:t>
            </a:r>
            <a:r>
              <a:rPr lang="en-US" dirty="0" err="1"/>
              <a:t>hozatalhoz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Víz</a:t>
            </a:r>
            <a:r>
              <a:rPr lang="en-US" dirty="0"/>
              <a:t>- </a:t>
            </a:r>
            <a:r>
              <a:rPr lang="en-US" dirty="0" err="1"/>
              <a:t>és</a:t>
            </a:r>
            <a:r>
              <a:rPr lang="en-US" dirty="0"/>
              <a:t> </a:t>
            </a:r>
            <a:r>
              <a:rPr lang="en-US" dirty="0" err="1"/>
              <a:t>fagykárokkal</a:t>
            </a:r>
            <a:r>
              <a:rPr lang="en-US" dirty="0"/>
              <a:t> </a:t>
            </a:r>
            <a:r>
              <a:rPr lang="en-US" dirty="0" err="1"/>
              <a:t>szembeni</a:t>
            </a:r>
            <a:r>
              <a:rPr lang="en-US" dirty="0"/>
              <a:t> </a:t>
            </a:r>
            <a:r>
              <a:rPr lang="en-US" dirty="0" err="1"/>
              <a:t>ellenállás</a:t>
            </a:r>
            <a:endParaRPr lang="fr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05E431-934E-4861-AD29-57B8B6D58B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C5762E-BB0D-46BF-A43F-C71E0717ED3D}" type="slidenum">
              <a:rPr lang="fr-BE" smtClean="0"/>
              <a:pPr/>
              <a:t>11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4D7CF5-4417-45DF-B8EE-22A68FD12D8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BE" b="1" dirty="0"/>
              <a:t>European Lime Association</a:t>
            </a:r>
            <a:endParaRPr lang="fr-BE" b="1" dirty="0"/>
          </a:p>
        </p:txBody>
      </p:sp>
    </p:spTree>
    <p:extLst>
      <p:ext uri="{BB962C8B-B14F-4D97-AF65-F5344CB8AC3E}">
        <p14:creationId xmlns:p14="http://schemas.microsoft.com/office/powerpoint/2010/main" val="6571521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15B03A-A08C-4F1B-B4DA-1655C92210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/>
          <a:lstStyle/>
          <a:p>
            <a:fld id="{E3B421E3-6209-4919-98DA-298E4E09F1EC}" type="slidenum">
              <a:rPr lang="fr-BE" smtClean="0"/>
              <a:pPr/>
              <a:t>12</a:t>
            </a:fld>
            <a:endParaRPr lang="fr-BE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2EDCCFC-F367-4AF2-BF06-86BFC3ED9C1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b="1" dirty="0"/>
              <a:t>European Lime Association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A55001-CB97-45B3-95A0-ECB51DC5CA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BE" dirty="0">
                <a:solidFill>
                  <a:schemeClr val="bg1">
                    <a:lumMod val="75000"/>
                  </a:schemeClr>
                </a:solidFill>
              </a:rPr>
              <a:t>A talaj mésszel történő kezelésének alapelvei</a:t>
            </a:r>
          </a:p>
          <a:p>
            <a:r>
              <a:rPr lang="nl-BE" dirty="0">
                <a:solidFill>
                  <a:schemeClr val="bg1">
                    <a:lumMod val="75000"/>
                  </a:schemeClr>
                </a:solidFill>
              </a:rPr>
              <a:t>Laboratóriumi vizsgálat</a:t>
            </a:r>
          </a:p>
          <a:p>
            <a:r>
              <a:rPr lang="nl-BE" dirty="0"/>
              <a:t>Végrehajtás és ellenőrzés</a:t>
            </a:r>
          </a:p>
          <a:p>
            <a:r>
              <a:rPr lang="nl-BE" dirty="0">
                <a:solidFill>
                  <a:schemeClr val="bg1">
                    <a:lumMod val="75000"/>
                  </a:schemeClr>
                </a:solidFill>
              </a:rPr>
              <a:t>Piac és alkalmazások - a mész mint fenntartható megoldás</a:t>
            </a:r>
          </a:p>
          <a:p>
            <a:r>
              <a:rPr lang="nl-BE" dirty="0">
                <a:solidFill>
                  <a:schemeClr val="bg1">
                    <a:lumMod val="75000"/>
                  </a:schemeClr>
                </a:solidFill>
              </a:rPr>
              <a:t>Esettanulmányok</a:t>
            </a:r>
          </a:p>
        </p:txBody>
      </p:sp>
    </p:spTree>
    <p:extLst>
      <p:ext uri="{BB962C8B-B14F-4D97-AF65-F5344CB8AC3E}">
        <p14:creationId xmlns:p14="http://schemas.microsoft.com/office/powerpoint/2010/main" val="2222716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E104A-1770-4AA2-97E8-6FD934388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Execution</a:t>
            </a:r>
            <a:r>
              <a:rPr lang="fr-BE" dirty="0"/>
              <a:t> and </a:t>
            </a:r>
            <a:r>
              <a:rPr lang="fr-BE" dirty="0" err="1"/>
              <a:t>controls</a:t>
            </a:r>
            <a:endParaRPr lang="fr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92AD9-F0FB-4700-AED8-521331F92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8351"/>
            <a:ext cx="4263189" cy="4555353"/>
          </a:xfrm>
        </p:spPr>
        <p:txBody>
          <a:bodyPr/>
          <a:lstStyle/>
          <a:p>
            <a:pPr lvl="0"/>
            <a:r>
              <a:rPr lang="hu-HU" sz="2400" dirty="0"/>
              <a:t>Helyszíni vizsgálat</a:t>
            </a:r>
          </a:p>
          <a:p>
            <a:pPr lvl="0"/>
            <a:r>
              <a:rPr lang="hu-HU" sz="2400" dirty="0"/>
              <a:t>Talaj előkészítés</a:t>
            </a:r>
          </a:p>
          <a:p>
            <a:pPr lvl="0"/>
            <a:r>
              <a:rPr lang="hu-HU" sz="2400" dirty="0"/>
              <a:t>Mész kiszórása</a:t>
            </a:r>
          </a:p>
          <a:p>
            <a:pPr lvl="0"/>
            <a:r>
              <a:rPr lang="hu-HU" sz="2400" dirty="0"/>
              <a:t>Helyszíni keverés </a:t>
            </a:r>
          </a:p>
          <a:p>
            <a:pPr lvl="0"/>
            <a:r>
              <a:rPr lang="hu-HU" sz="2400" dirty="0"/>
              <a:t>Elsimítás</a:t>
            </a:r>
          </a:p>
          <a:p>
            <a:pPr lvl="0"/>
            <a:r>
              <a:rPr lang="hu-HU" sz="2400" dirty="0"/>
              <a:t>Tömörítés</a:t>
            </a:r>
          </a:p>
          <a:p>
            <a:pPr lvl="0"/>
            <a:r>
              <a:rPr lang="hu-HU" sz="2400" dirty="0" err="1"/>
              <a:t>Gréderezés</a:t>
            </a:r>
            <a:endParaRPr lang="hu-HU" sz="2400" dirty="0"/>
          </a:p>
          <a:p>
            <a:pPr lvl="0"/>
            <a:r>
              <a:rPr lang="hu-HU" sz="2400" dirty="0"/>
              <a:t>A földművek védelmére vonatkozó munkálatok</a:t>
            </a:r>
          </a:p>
          <a:p>
            <a:pPr lvl="0"/>
            <a:r>
              <a:rPr lang="hu-HU" sz="2400" dirty="0"/>
              <a:t>A kivitelezés ellenőrzése</a:t>
            </a:r>
            <a:endParaRPr lang="fr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3DCD68-B476-4DE0-B303-78EB601FC9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C5762E-BB0D-46BF-A43F-C71E0717ED3D}" type="slidenum">
              <a:rPr lang="fr-BE" smtClean="0"/>
              <a:pPr/>
              <a:t>13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94794-BA7E-40DD-B2FB-0D830C0E979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BE" b="1" dirty="0"/>
              <a:t>European Lime Association</a:t>
            </a:r>
            <a:endParaRPr lang="fr-BE" b="1" dirty="0"/>
          </a:p>
        </p:txBody>
      </p:sp>
      <p:pic>
        <p:nvPicPr>
          <p:cNvPr id="6" name="Picture 5" descr="A person walking on a dirt road&#10;&#10;Description automatically generated with low confidence">
            <a:extLst>
              <a:ext uri="{FF2B5EF4-FFF2-40B4-BE49-F238E27FC236}">
                <a16:creationId xmlns:a16="http://schemas.microsoft.com/office/drawing/2014/main" id="{A001DD26-F82B-4722-BB28-FCD2922B740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1209" y="779377"/>
            <a:ext cx="2081379" cy="2774131"/>
          </a:xfrm>
          <a:prstGeom prst="rect">
            <a:avLst/>
          </a:prstGeom>
        </p:spPr>
      </p:pic>
      <p:pic>
        <p:nvPicPr>
          <p:cNvPr id="7" name="Picture 6" descr="A picture containing outdoor, sky, truck, desert&#10;&#10;Description automatically generated">
            <a:extLst>
              <a:ext uri="{FF2B5EF4-FFF2-40B4-BE49-F238E27FC236}">
                <a16:creationId xmlns:a16="http://schemas.microsoft.com/office/drawing/2014/main" id="{08D8B811-1FE4-4D71-970B-0449437B9DD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7265" y="3914542"/>
            <a:ext cx="2847584" cy="21416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1DDDCBF-1566-4689-A644-FC12D5DD644E}"/>
              </a:ext>
            </a:extLst>
          </p:cNvPr>
          <p:cNvSpPr txBox="1"/>
          <p:nvPr/>
        </p:nvSpPr>
        <p:spPr>
          <a:xfrm>
            <a:off x="7918862" y="3531488"/>
            <a:ext cx="18737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© Carmeuse</a:t>
            </a:r>
            <a:endParaRPr lang="fr-BE" sz="1200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58512A-664C-437E-96A4-102F3F9591A4}"/>
              </a:ext>
            </a:extLst>
          </p:cNvPr>
          <p:cNvSpPr txBox="1"/>
          <p:nvPr/>
        </p:nvSpPr>
        <p:spPr>
          <a:xfrm rot="10800000" flipV="1">
            <a:off x="8295293" y="5933662"/>
            <a:ext cx="11208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© </a:t>
            </a:r>
            <a:r>
              <a:rPr lang="en-GB" sz="1200" dirty="0" err="1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Lhoist</a:t>
            </a:r>
            <a:endParaRPr lang="fr-BE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160528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DA6D6-C9DE-4753-A495-76DE16998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Kivitelezés és ellenőrzés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E1B002B1-BFFE-4A98-A3C1-D7985D8F37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4218659"/>
              </p:ext>
            </p:extLst>
          </p:nvPr>
        </p:nvGraphicFramePr>
        <p:xfrm>
          <a:off x="128587" y="1464121"/>
          <a:ext cx="11934826" cy="437089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29262">
                  <a:extLst>
                    <a:ext uri="{9D8B030D-6E8A-4147-A177-3AD203B41FA5}">
                      <a16:colId xmlns:a16="http://schemas.microsoft.com/office/drawing/2014/main" val="2614634551"/>
                    </a:ext>
                  </a:extLst>
                </a:gridCol>
                <a:gridCol w="4954997">
                  <a:extLst>
                    <a:ext uri="{9D8B030D-6E8A-4147-A177-3AD203B41FA5}">
                      <a16:colId xmlns:a16="http://schemas.microsoft.com/office/drawing/2014/main" val="345058241"/>
                    </a:ext>
                  </a:extLst>
                </a:gridCol>
                <a:gridCol w="4750567">
                  <a:extLst>
                    <a:ext uri="{9D8B030D-6E8A-4147-A177-3AD203B41FA5}">
                      <a16:colId xmlns:a16="http://schemas.microsoft.com/office/drawing/2014/main" val="2801714798"/>
                    </a:ext>
                  </a:extLst>
                </a:gridCol>
              </a:tblGrid>
              <a:tr h="2592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</a:rPr>
                        <a:t> </a:t>
                      </a:r>
                      <a:endParaRPr lang="fr-BE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667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1" spc="5" dirty="0">
                          <a:effectLst/>
                        </a:rPr>
                        <a:t>I</a:t>
                      </a:r>
                      <a:r>
                        <a:rPr lang="en-GB" sz="1600" b="1" dirty="0">
                          <a:effectLst/>
                        </a:rPr>
                        <a:t>n</a:t>
                      </a:r>
                      <a:r>
                        <a:rPr lang="en-GB" sz="1600" b="1" spc="-5" dirty="0">
                          <a:effectLst/>
                        </a:rPr>
                        <a:t> s</a:t>
                      </a:r>
                      <a:r>
                        <a:rPr lang="en-GB" sz="1600" b="1" spc="5" dirty="0">
                          <a:effectLst/>
                        </a:rPr>
                        <a:t>i</a:t>
                      </a:r>
                      <a:r>
                        <a:rPr lang="en-GB" sz="1600" b="1" dirty="0">
                          <a:effectLst/>
                        </a:rPr>
                        <a:t>tu</a:t>
                      </a:r>
                      <a:r>
                        <a:rPr lang="en-GB" sz="1600" b="1" spc="-5" dirty="0">
                          <a:effectLst/>
                        </a:rPr>
                        <a:t> </a:t>
                      </a:r>
                      <a:r>
                        <a:rPr lang="en-GB" sz="1600" b="1" spc="5" dirty="0">
                          <a:effectLst/>
                        </a:rPr>
                        <a:t>tr</a:t>
                      </a:r>
                      <a:r>
                        <a:rPr lang="en-GB" sz="1600" b="1" spc="-5" dirty="0">
                          <a:effectLst/>
                        </a:rPr>
                        <a:t>ea</a:t>
                      </a:r>
                      <a:r>
                        <a:rPr lang="en-GB" sz="1600" b="1" spc="-10" dirty="0">
                          <a:effectLst/>
                        </a:rPr>
                        <a:t>t</a:t>
                      </a:r>
                      <a:r>
                        <a:rPr lang="en-GB" sz="1600" b="1" dirty="0">
                          <a:effectLst/>
                        </a:rPr>
                        <a:t>me</a:t>
                      </a:r>
                      <a:r>
                        <a:rPr lang="en-GB" sz="1600" b="1" spc="-5" dirty="0">
                          <a:effectLst/>
                        </a:rPr>
                        <a:t>n</a:t>
                      </a:r>
                      <a:r>
                        <a:rPr lang="en-GB" sz="1600" b="1" dirty="0">
                          <a:effectLst/>
                        </a:rPr>
                        <a:t>t</a:t>
                      </a:r>
                      <a:endParaRPr lang="fr-BE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6675" marR="289560" algn="ctr">
                        <a:lnSpc>
                          <a:spcPct val="99000"/>
                        </a:lnSpc>
                        <a:spcBef>
                          <a:spcPts val="10"/>
                        </a:spcBef>
                        <a:spcAft>
                          <a:spcPts val="800"/>
                        </a:spcAft>
                      </a:pPr>
                      <a:r>
                        <a:rPr lang="fr-BE" sz="1600" b="1" spc="5" dirty="0">
                          <a:effectLst/>
                        </a:rPr>
                        <a:t>Ex situ</a:t>
                      </a:r>
                      <a:endParaRPr lang="fr-BE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3633372"/>
                  </a:ext>
                </a:extLst>
              </a:tr>
              <a:tr h="406259">
                <a:tc>
                  <a:txBody>
                    <a:bodyPr/>
                    <a:lstStyle/>
                    <a:p>
                      <a:pPr marL="6667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1" spc="5" dirty="0" err="1">
                          <a:effectLst/>
                        </a:rPr>
                        <a:t>Költségek</a:t>
                      </a:r>
                      <a:endParaRPr lang="fr-BE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6675" marR="1023620">
                        <a:lnSpc>
                          <a:spcPct val="100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+ </a:t>
                      </a:r>
                      <a:r>
                        <a:rPr lang="fr-BE" sz="1600" dirty="0">
                          <a:effectLst/>
                        </a:rPr>
                        <a:t> </a:t>
                      </a:r>
                      <a:r>
                        <a:rPr lang="sk-SK" sz="1600" dirty="0" err="1">
                          <a:effectLst/>
                        </a:rPr>
                        <a:t>olcsóbb</a:t>
                      </a:r>
                      <a:endParaRPr lang="fr-BE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-</a:t>
                      </a:r>
                      <a:r>
                        <a:rPr lang="fr-BE" sz="1600" spc="0" dirty="0">
                          <a:effectLst/>
                        </a:rPr>
                        <a:t> </a:t>
                      </a:r>
                      <a:r>
                        <a:rPr lang="en-GB" sz="1600" spc="-5" dirty="0" err="1">
                          <a:effectLst/>
                        </a:rPr>
                        <a:t>Magasabb</a:t>
                      </a:r>
                      <a:r>
                        <a:rPr lang="en-GB" sz="1600" spc="-5" dirty="0">
                          <a:effectLst/>
                        </a:rPr>
                        <a:t> </a:t>
                      </a:r>
                      <a:r>
                        <a:rPr lang="en-GB" sz="1600" spc="-5" dirty="0" err="1">
                          <a:effectLst/>
                        </a:rPr>
                        <a:t>termelési</a:t>
                      </a:r>
                      <a:r>
                        <a:rPr lang="en-GB" sz="1600" spc="-5" dirty="0">
                          <a:effectLst/>
                        </a:rPr>
                        <a:t> </a:t>
                      </a:r>
                      <a:r>
                        <a:rPr lang="en-GB" sz="1600" spc="-5" dirty="0" err="1">
                          <a:effectLst/>
                        </a:rPr>
                        <a:t>költség</a:t>
                      </a:r>
                      <a:r>
                        <a:rPr lang="en-GB" sz="1600" spc="-5" dirty="0">
                          <a:effectLst/>
                        </a:rPr>
                        <a:t> per </a:t>
                      </a:r>
                      <a:r>
                        <a:rPr lang="en-GB" sz="1600" spc="15" dirty="0">
                          <a:effectLst/>
                        </a:rPr>
                        <a:t>m</a:t>
                      </a:r>
                      <a:r>
                        <a:rPr lang="en-GB" sz="1600" baseline="30000" dirty="0">
                          <a:effectLst/>
                        </a:rPr>
                        <a:t>3</a:t>
                      </a:r>
                      <a:endParaRPr lang="fr-BE" sz="1600" baseline="30000" dirty="0">
                        <a:effectLst/>
                      </a:endParaRPr>
                    </a:p>
                    <a:p>
                      <a:pPr marL="6667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 </a:t>
                      </a:r>
                      <a:endParaRPr lang="fr-BE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1660983"/>
                  </a:ext>
                </a:extLst>
              </a:tr>
              <a:tr h="557974">
                <a:tc>
                  <a:txBody>
                    <a:bodyPr/>
                    <a:lstStyle/>
                    <a:p>
                      <a:pPr marL="66675" algn="ctr">
                        <a:lnSpc>
                          <a:spcPts val="1335"/>
                        </a:lnSpc>
                        <a:spcAft>
                          <a:spcPts val="800"/>
                        </a:spcAft>
                      </a:pPr>
                      <a:r>
                        <a:rPr lang="en-GB" sz="1600" b="1" spc="5" dirty="0" err="1">
                          <a:effectLst/>
                        </a:rPr>
                        <a:t>Talajkezelés</a:t>
                      </a:r>
                      <a:endParaRPr lang="fr-BE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+</a:t>
                      </a:r>
                      <a:r>
                        <a:rPr lang="fr-BE" sz="1600" spc="0" dirty="0">
                          <a:effectLst/>
                        </a:rPr>
                        <a:t> </a:t>
                      </a:r>
                      <a:r>
                        <a:rPr lang="hu-HU" sz="1600" spc="5" dirty="0">
                          <a:effectLst/>
                        </a:rPr>
                        <a:t>Kevesebb műveletet - nincs raktározás</a:t>
                      </a:r>
                      <a:endParaRPr lang="fr-BE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BE" sz="1600" dirty="0">
                          <a:effectLst/>
                        </a:rPr>
                        <a:t>- </a:t>
                      </a:r>
                      <a:r>
                        <a:rPr lang="en-GB" sz="1600" dirty="0" err="1">
                          <a:effectLst/>
                        </a:rPr>
                        <a:t>Talajkitermelés</a:t>
                      </a:r>
                      <a:r>
                        <a:rPr lang="en-GB" sz="1600" dirty="0">
                          <a:effectLst/>
                        </a:rPr>
                        <a:t> - A </a:t>
                      </a:r>
                      <a:r>
                        <a:rPr lang="en-GB" sz="1600" dirty="0" err="1">
                          <a:effectLst/>
                        </a:rPr>
                        <a:t>talajt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el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kell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szállítani</a:t>
                      </a:r>
                      <a:r>
                        <a:rPr lang="en-GB" sz="1600" dirty="0">
                          <a:effectLst/>
                        </a:rPr>
                        <a:t> a </a:t>
                      </a:r>
                      <a:r>
                        <a:rPr lang="en-GB" sz="1600" dirty="0" err="1">
                          <a:effectLst/>
                        </a:rPr>
                        <a:t>telephelyre</a:t>
                      </a:r>
                      <a:r>
                        <a:rPr lang="en-GB" sz="1600" dirty="0">
                          <a:effectLst/>
                        </a:rPr>
                        <a:t>, </a:t>
                      </a:r>
                      <a:r>
                        <a:rPr lang="en-GB" sz="1600" dirty="0" err="1">
                          <a:effectLst/>
                        </a:rPr>
                        <a:t>majd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vissza</a:t>
                      </a:r>
                      <a:r>
                        <a:rPr lang="en-GB" sz="1600" dirty="0">
                          <a:effectLst/>
                        </a:rPr>
                        <a:t> a </a:t>
                      </a:r>
                      <a:r>
                        <a:rPr lang="en-GB" sz="1600" dirty="0" err="1">
                          <a:effectLst/>
                        </a:rPr>
                        <a:t>projekt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helyszínére</a:t>
                      </a:r>
                      <a:r>
                        <a:rPr lang="en-GB" sz="1600" dirty="0">
                          <a:effectLst/>
                        </a:rPr>
                        <a:t>.</a:t>
                      </a:r>
                      <a:endParaRPr lang="fr-BE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2050841"/>
                  </a:ext>
                </a:extLst>
              </a:tr>
              <a:tr h="748416">
                <a:tc>
                  <a:txBody>
                    <a:bodyPr/>
                    <a:lstStyle/>
                    <a:p>
                      <a:pPr marL="66675" algn="ctr">
                        <a:lnSpc>
                          <a:spcPts val="1335"/>
                        </a:lnSpc>
                        <a:spcAft>
                          <a:spcPts val="800"/>
                        </a:spcAft>
                      </a:pPr>
                      <a:r>
                        <a:rPr lang="en-GB" sz="1600" b="1" dirty="0" err="1">
                          <a:effectLst/>
                        </a:rPr>
                        <a:t>Porképződés</a:t>
                      </a:r>
                      <a:endParaRPr lang="fr-BE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spc="0" dirty="0">
                          <a:effectLst/>
                        </a:rPr>
                        <a:t>- </a:t>
                      </a:r>
                      <a:r>
                        <a:rPr lang="fr-BE" sz="1600" spc="0" dirty="0">
                          <a:effectLst/>
                        </a:rPr>
                        <a:t> </a:t>
                      </a:r>
                      <a:r>
                        <a:rPr lang="en-GB" sz="1600" spc="5" dirty="0">
                          <a:effectLst/>
                        </a:rPr>
                        <a:t>Az in situ </a:t>
                      </a:r>
                      <a:r>
                        <a:rPr lang="en-GB" sz="1600" spc="5" dirty="0" err="1">
                          <a:effectLst/>
                        </a:rPr>
                        <a:t>kezelés</a:t>
                      </a:r>
                      <a:r>
                        <a:rPr lang="en-GB" sz="1600" spc="5" dirty="0">
                          <a:effectLst/>
                        </a:rPr>
                        <a:t> port </a:t>
                      </a:r>
                      <a:r>
                        <a:rPr lang="en-GB" sz="1600" spc="5" dirty="0" err="1">
                          <a:effectLst/>
                        </a:rPr>
                        <a:t>termelhet</a:t>
                      </a:r>
                      <a:r>
                        <a:rPr lang="en-GB" sz="1600" spc="5" dirty="0">
                          <a:effectLst/>
                        </a:rPr>
                        <a:t> - </a:t>
                      </a:r>
                      <a:r>
                        <a:rPr lang="en-GB" sz="1600" spc="5" dirty="0" err="1">
                          <a:effectLst/>
                        </a:rPr>
                        <a:t>ez</a:t>
                      </a:r>
                      <a:r>
                        <a:rPr lang="en-GB" sz="1600" spc="5" dirty="0">
                          <a:effectLst/>
                        </a:rPr>
                        <a:t> </a:t>
                      </a:r>
                      <a:r>
                        <a:rPr lang="en-GB" sz="1600" spc="5" dirty="0" err="1">
                          <a:effectLst/>
                        </a:rPr>
                        <a:t>csökkenthető</a:t>
                      </a:r>
                      <a:r>
                        <a:rPr lang="en-GB" sz="1600" spc="5" dirty="0">
                          <a:effectLst/>
                        </a:rPr>
                        <a:t> </a:t>
                      </a:r>
                      <a:r>
                        <a:rPr lang="en-GB" sz="1600" spc="5" dirty="0" err="1">
                          <a:effectLst/>
                        </a:rPr>
                        <a:t>az</a:t>
                      </a:r>
                      <a:r>
                        <a:rPr lang="en-GB" sz="1600" spc="5" dirty="0">
                          <a:effectLst/>
                        </a:rPr>
                        <a:t> </a:t>
                      </a:r>
                      <a:r>
                        <a:rPr lang="en-GB" sz="1600" spc="5" dirty="0" err="1">
                          <a:effectLst/>
                        </a:rPr>
                        <a:t>alacsony</a:t>
                      </a:r>
                      <a:r>
                        <a:rPr lang="en-GB" sz="1600" spc="5" dirty="0">
                          <a:effectLst/>
                        </a:rPr>
                        <a:t> </a:t>
                      </a:r>
                      <a:r>
                        <a:rPr lang="en-GB" sz="1600" spc="5" dirty="0" err="1">
                          <a:effectLst/>
                        </a:rPr>
                        <a:t>porkibocsátású</a:t>
                      </a:r>
                      <a:r>
                        <a:rPr lang="en-GB" sz="1600" spc="5" dirty="0">
                          <a:effectLst/>
                        </a:rPr>
                        <a:t> </a:t>
                      </a:r>
                      <a:r>
                        <a:rPr lang="en-GB" sz="1600" spc="5" dirty="0" err="1">
                          <a:effectLst/>
                        </a:rPr>
                        <a:t>mész</a:t>
                      </a:r>
                      <a:r>
                        <a:rPr lang="en-GB" sz="1600" spc="5" dirty="0">
                          <a:effectLst/>
                        </a:rPr>
                        <a:t> </a:t>
                      </a:r>
                      <a:r>
                        <a:rPr lang="en-GB" sz="1600" spc="5" dirty="0" err="1">
                          <a:effectLst/>
                        </a:rPr>
                        <a:t>és</a:t>
                      </a:r>
                      <a:r>
                        <a:rPr lang="en-GB" sz="1600" spc="5" dirty="0">
                          <a:effectLst/>
                        </a:rPr>
                        <a:t> </a:t>
                      </a:r>
                      <a:r>
                        <a:rPr lang="en-GB" sz="1600" spc="5" dirty="0" err="1">
                          <a:effectLst/>
                        </a:rPr>
                        <a:t>megfelelő</a:t>
                      </a:r>
                      <a:r>
                        <a:rPr lang="en-GB" sz="1600" spc="5" dirty="0">
                          <a:effectLst/>
                        </a:rPr>
                        <a:t> </a:t>
                      </a:r>
                      <a:r>
                        <a:rPr lang="en-GB" sz="1600" spc="5" dirty="0" err="1">
                          <a:effectLst/>
                        </a:rPr>
                        <a:t>gépek</a:t>
                      </a:r>
                      <a:r>
                        <a:rPr lang="en-GB" sz="1600" spc="5" dirty="0">
                          <a:effectLst/>
                        </a:rPr>
                        <a:t> </a:t>
                      </a:r>
                      <a:r>
                        <a:rPr lang="en-GB" sz="1600" spc="5" dirty="0" err="1">
                          <a:effectLst/>
                        </a:rPr>
                        <a:t>használatával</a:t>
                      </a:r>
                      <a:r>
                        <a:rPr lang="en-GB" sz="1600" spc="5" dirty="0">
                          <a:effectLst/>
                        </a:rPr>
                        <a:t>.</a:t>
                      </a:r>
                      <a:endParaRPr lang="fr-BE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BE" sz="1600" spc="0" dirty="0">
                          <a:effectLst/>
                        </a:rPr>
                        <a:t>+ </a:t>
                      </a:r>
                      <a:r>
                        <a:rPr lang="en-GB" sz="1600" spc="5" dirty="0">
                          <a:effectLst/>
                        </a:rPr>
                        <a:t>A </a:t>
                      </a:r>
                      <a:r>
                        <a:rPr lang="en-GB" sz="1600" spc="5" dirty="0" err="1">
                          <a:effectLst/>
                        </a:rPr>
                        <a:t>létesítmények</a:t>
                      </a:r>
                      <a:r>
                        <a:rPr lang="en-GB" sz="1600" spc="5" dirty="0">
                          <a:effectLst/>
                        </a:rPr>
                        <a:t> </a:t>
                      </a:r>
                      <a:r>
                        <a:rPr lang="en-GB" sz="1600" spc="5" dirty="0" err="1">
                          <a:effectLst/>
                        </a:rPr>
                        <a:t>által</a:t>
                      </a:r>
                      <a:r>
                        <a:rPr lang="en-GB" sz="1600" spc="5" dirty="0">
                          <a:effectLst/>
                        </a:rPr>
                        <a:t> </a:t>
                      </a:r>
                      <a:r>
                        <a:rPr lang="en-GB" sz="1600" spc="5" dirty="0" err="1">
                          <a:effectLst/>
                        </a:rPr>
                        <a:t>kibocsátott</a:t>
                      </a:r>
                      <a:r>
                        <a:rPr lang="en-GB" sz="1600" spc="5" dirty="0">
                          <a:effectLst/>
                        </a:rPr>
                        <a:t> </a:t>
                      </a:r>
                      <a:r>
                        <a:rPr lang="en-GB" sz="1600" spc="5" dirty="0" err="1">
                          <a:effectLst/>
                        </a:rPr>
                        <a:t>porkibocsátás</a:t>
                      </a:r>
                      <a:r>
                        <a:rPr lang="en-GB" sz="1600" spc="5" dirty="0">
                          <a:effectLst/>
                        </a:rPr>
                        <a:t> </a:t>
                      </a:r>
                      <a:r>
                        <a:rPr lang="en-GB" sz="1600" spc="5" dirty="0" err="1">
                          <a:effectLst/>
                        </a:rPr>
                        <a:t>korlátozott</a:t>
                      </a:r>
                      <a:endParaRPr lang="fr-BE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8642843"/>
                  </a:ext>
                </a:extLst>
              </a:tr>
              <a:tr h="447660">
                <a:tc>
                  <a:txBody>
                    <a:bodyPr/>
                    <a:lstStyle/>
                    <a:p>
                      <a:pPr marL="66675" algn="ctr">
                        <a:lnSpc>
                          <a:spcPts val="1335"/>
                        </a:lnSpc>
                        <a:spcAft>
                          <a:spcPts val="800"/>
                        </a:spcAft>
                      </a:pPr>
                      <a:r>
                        <a:rPr lang="en-GB" sz="1600" b="1" dirty="0" err="1">
                          <a:effectLst/>
                        </a:rPr>
                        <a:t>Adagolás</a:t>
                      </a:r>
                      <a:endParaRPr lang="fr-BE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 </a:t>
                      </a:r>
                      <a:endParaRPr lang="fr-BE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+ </a:t>
                      </a:r>
                      <a:r>
                        <a:rPr lang="en-GB" sz="1600" dirty="0" err="1">
                          <a:effectLst/>
                        </a:rPr>
                        <a:t>Nagyobb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pontosság</a:t>
                      </a:r>
                      <a:endParaRPr lang="fr-BE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4321800"/>
                  </a:ext>
                </a:extLst>
              </a:tr>
              <a:tr h="1199305">
                <a:tc>
                  <a:txBody>
                    <a:bodyPr/>
                    <a:lstStyle/>
                    <a:p>
                      <a:pPr marL="66675" algn="ctr">
                        <a:lnSpc>
                          <a:spcPts val="1335"/>
                        </a:lnSpc>
                        <a:spcAft>
                          <a:spcPts val="800"/>
                        </a:spcAft>
                      </a:pPr>
                      <a:r>
                        <a:rPr lang="en-GB" sz="1600" b="1" dirty="0" err="1">
                          <a:effectLst/>
                        </a:rPr>
                        <a:t>Homogenitás</a:t>
                      </a:r>
                      <a:endParaRPr lang="fr-BE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spc="5" dirty="0">
                          <a:effectLst/>
                        </a:rPr>
                        <a:t>-</a:t>
                      </a:r>
                      <a:r>
                        <a:rPr lang="fr-BE" sz="1600" spc="0" dirty="0">
                          <a:effectLst/>
                        </a:rPr>
                        <a:t> Helyszínen nehezebb elérni.</a:t>
                      </a:r>
                      <a:r>
                        <a:rPr lang="sk-SK" sz="1600" spc="0" dirty="0">
                          <a:effectLst/>
                        </a:rPr>
                        <a:t> </a:t>
                      </a:r>
                      <a:r>
                        <a:rPr lang="en-GB" sz="1600" spc="5" dirty="0">
                          <a:effectLst/>
                        </a:rPr>
                        <a:t>A </a:t>
                      </a:r>
                      <a:r>
                        <a:rPr lang="en-GB" sz="1600" spc="5" dirty="0" err="1">
                          <a:effectLst/>
                        </a:rPr>
                        <a:t>berendezések</a:t>
                      </a:r>
                      <a:r>
                        <a:rPr lang="en-GB" sz="1600" spc="5" dirty="0">
                          <a:effectLst/>
                        </a:rPr>
                        <a:t> </a:t>
                      </a:r>
                      <a:r>
                        <a:rPr lang="en-GB" sz="1600" spc="5" dirty="0" err="1">
                          <a:effectLst/>
                        </a:rPr>
                        <a:t>jó</a:t>
                      </a:r>
                      <a:r>
                        <a:rPr lang="en-GB" sz="1600" spc="5" dirty="0">
                          <a:effectLst/>
                        </a:rPr>
                        <a:t> </a:t>
                      </a:r>
                      <a:r>
                        <a:rPr lang="en-GB" sz="1600" spc="5" dirty="0" err="1">
                          <a:effectLst/>
                        </a:rPr>
                        <a:t>ismerete</a:t>
                      </a:r>
                      <a:r>
                        <a:rPr lang="en-GB" sz="1600" spc="5" dirty="0">
                          <a:effectLst/>
                        </a:rPr>
                        <a:t> </a:t>
                      </a:r>
                      <a:r>
                        <a:rPr lang="en-GB" sz="1600" spc="5" dirty="0" err="1">
                          <a:effectLst/>
                        </a:rPr>
                        <a:t>és</a:t>
                      </a:r>
                      <a:r>
                        <a:rPr lang="en-GB" sz="1600" spc="5" dirty="0">
                          <a:effectLst/>
                        </a:rPr>
                        <a:t> a </a:t>
                      </a:r>
                      <a:r>
                        <a:rPr lang="en-GB" sz="1600" spc="5" dirty="0" err="1">
                          <a:effectLst/>
                        </a:rPr>
                        <a:t>tapasztalat</a:t>
                      </a:r>
                      <a:r>
                        <a:rPr lang="en-GB" sz="1600" spc="5" dirty="0">
                          <a:effectLst/>
                        </a:rPr>
                        <a:t> </a:t>
                      </a:r>
                      <a:r>
                        <a:rPr lang="en-GB" sz="1600" spc="5" dirty="0" err="1">
                          <a:effectLst/>
                        </a:rPr>
                        <a:t>lehetővé</a:t>
                      </a:r>
                      <a:r>
                        <a:rPr lang="en-GB" sz="1600" spc="5" dirty="0">
                          <a:effectLst/>
                        </a:rPr>
                        <a:t> </a:t>
                      </a:r>
                      <a:r>
                        <a:rPr lang="en-GB" sz="1600" spc="5" dirty="0" err="1">
                          <a:effectLst/>
                        </a:rPr>
                        <a:t>teszi</a:t>
                      </a:r>
                      <a:r>
                        <a:rPr lang="en-GB" sz="1600" spc="5" dirty="0">
                          <a:effectLst/>
                        </a:rPr>
                        <a:t> </a:t>
                      </a:r>
                      <a:r>
                        <a:rPr lang="en-GB" sz="1600" spc="5" dirty="0" err="1">
                          <a:effectLst/>
                        </a:rPr>
                        <a:t>az</a:t>
                      </a:r>
                      <a:r>
                        <a:rPr lang="en-GB" sz="1600" spc="5" dirty="0">
                          <a:effectLst/>
                        </a:rPr>
                        <a:t> ex situ </a:t>
                      </a:r>
                      <a:r>
                        <a:rPr lang="en-GB" sz="1600" spc="5" dirty="0" err="1">
                          <a:effectLst/>
                        </a:rPr>
                        <a:t>létesítményhez</a:t>
                      </a:r>
                      <a:r>
                        <a:rPr lang="en-GB" sz="1600" spc="5" dirty="0">
                          <a:effectLst/>
                        </a:rPr>
                        <a:t> </a:t>
                      </a:r>
                      <a:r>
                        <a:rPr lang="en-GB" sz="1600" spc="5" dirty="0" err="1">
                          <a:effectLst/>
                        </a:rPr>
                        <a:t>hasonló</a:t>
                      </a:r>
                      <a:r>
                        <a:rPr lang="en-GB" sz="1600" spc="5" dirty="0">
                          <a:effectLst/>
                        </a:rPr>
                        <a:t> </a:t>
                      </a:r>
                      <a:r>
                        <a:rPr lang="en-GB" sz="1600" spc="5" dirty="0" err="1">
                          <a:effectLst/>
                        </a:rPr>
                        <a:t>minőség</a:t>
                      </a:r>
                      <a:r>
                        <a:rPr lang="en-GB" sz="1600" spc="5" dirty="0">
                          <a:effectLst/>
                        </a:rPr>
                        <a:t> </a:t>
                      </a:r>
                      <a:r>
                        <a:rPr lang="en-GB" sz="1600" spc="5" dirty="0" err="1">
                          <a:effectLst/>
                        </a:rPr>
                        <a:t>elérését</a:t>
                      </a:r>
                      <a:r>
                        <a:rPr lang="en-GB" sz="1600" spc="5" dirty="0">
                          <a:effectLst/>
                        </a:rPr>
                        <a:t>.</a:t>
                      </a:r>
                      <a:endParaRPr lang="fr-BE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+ A </a:t>
                      </a:r>
                      <a:r>
                        <a:rPr lang="en-GB" sz="1600" dirty="0" err="1">
                          <a:effectLst/>
                        </a:rPr>
                        <a:t>termelt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mennyiség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kontrollálható</a:t>
                      </a:r>
                      <a:r>
                        <a:rPr lang="en-GB" sz="1600" dirty="0">
                          <a:effectLst/>
                        </a:rPr>
                        <a:t>. </a:t>
                      </a:r>
                      <a:r>
                        <a:rPr lang="en-GB" sz="1600" dirty="0" err="1">
                          <a:effectLst/>
                        </a:rPr>
                        <a:t>Homogénebb</a:t>
                      </a:r>
                      <a:r>
                        <a:rPr lang="en-GB" sz="1600" dirty="0">
                          <a:effectLst/>
                        </a:rPr>
                        <a:t> a </a:t>
                      </a:r>
                      <a:r>
                        <a:rPr lang="en-GB" sz="1600" dirty="0" err="1">
                          <a:effectLst/>
                        </a:rPr>
                        <a:t>keverék</a:t>
                      </a:r>
                      <a:r>
                        <a:rPr lang="en-GB" sz="1600" dirty="0">
                          <a:effectLst/>
                        </a:rPr>
                        <a:t>. </a:t>
                      </a:r>
                      <a:endParaRPr lang="sk-SK" sz="1600" dirty="0">
                        <a:effectLst/>
                      </a:endParaRPr>
                    </a:p>
                    <a:p>
                      <a:pPr marL="6667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 </a:t>
                      </a:r>
                      <a:endParaRPr lang="fr-BE" sz="1600" dirty="0">
                        <a:effectLst/>
                      </a:endParaRPr>
                    </a:p>
                    <a:p>
                      <a:pPr marL="228600" marR="290195" indent="-138430">
                        <a:lnSpc>
                          <a:spcPct val="10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-</a:t>
                      </a:r>
                      <a:r>
                        <a:rPr lang="fr-BE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Tömődés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veszélye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nagyobb</a:t>
                      </a:r>
                      <a:r>
                        <a:rPr lang="en-GB" sz="1600" dirty="0">
                          <a:effectLst/>
                        </a:rPr>
                        <a:t> a </a:t>
                      </a:r>
                      <a:r>
                        <a:rPr lang="en-GB" sz="1600" dirty="0" err="1">
                          <a:effectLst/>
                        </a:rPr>
                        <a:t>kotott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talajok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által</a:t>
                      </a:r>
                      <a:r>
                        <a:rPr lang="en-GB" sz="1600" dirty="0">
                          <a:effectLst/>
                        </a:rPr>
                        <a:t>, mint  </a:t>
                      </a:r>
                      <a:r>
                        <a:rPr lang="en-GB" sz="1600" dirty="0" err="1">
                          <a:effectLst/>
                        </a:rPr>
                        <a:t>például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nehéz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kotott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agyag</a:t>
                      </a:r>
                      <a:r>
                        <a:rPr lang="en-GB" sz="1600" dirty="0">
                          <a:effectLst/>
                        </a:rPr>
                        <a:t> .</a:t>
                      </a:r>
                      <a:endParaRPr lang="fr-BE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7033307"/>
                  </a:ext>
                </a:extLst>
              </a:tr>
              <a:tr h="406855">
                <a:tc>
                  <a:txBody>
                    <a:bodyPr/>
                    <a:lstStyle/>
                    <a:p>
                      <a:pPr marL="66675" algn="ctr">
                        <a:lnSpc>
                          <a:spcPts val="1335"/>
                        </a:lnSpc>
                        <a:spcAft>
                          <a:spcPts val="800"/>
                        </a:spcAft>
                      </a:pPr>
                      <a:r>
                        <a:rPr lang="hu-HU" sz="1600" b="1" dirty="0">
                          <a:effectLst/>
                        </a:rPr>
                        <a:t>Működőképesség</a:t>
                      </a:r>
                      <a:endParaRPr lang="fr-BE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 </a:t>
                      </a:r>
                      <a:endParaRPr lang="fr-BE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+ Más </a:t>
                      </a:r>
                      <a:r>
                        <a:rPr lang="en-GB" sz="1600" dirty="0" err="1">
                          <a:effectLst/>
                        </a:rPr>
                        <a:t>célokra</a:t>
                      </a:r>
                      <a:r>
                        <a:rPr lang="en-GB" sz="1600" dirty="0">
                          <a:effectLst/>
                        </a:rPr>
                        <a:t> is </a:t>
                      </a:r>
                      <a:r>
                        <a:rPr lang="en-GB" sz="1600" dirty="0" err="1">
                          <a:effectLst/>
                        </a:rPr>
                        <a:t>felhasználható</a:t>
                      </a:r>
                      <a:endParaRPr lang="fr-BE" sz="1600" dirty="0">
                        <a:effectLst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3211983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F82307-1A2A-4FBD-9EE9-A26E777B15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C5762E-BB0D-46BF-A43F-C71E0717ED3D}" type="slidenum">
              <a:rPr lang="fr-BE" smtClean="0"/>
              <a:pPr/>
              <a:t>14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FE2994-BF4C-48D5-86CD-AFA0AA4B58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BE" b="1" dirty="0"/>
              <a:t>European Lime Association</a:t>
            </a:r>
            <a:endParaRPr lang="fr-BE" b="1" dirty="0"/>
          </a:p>
        </p:txBody>
      </p:sp>
    </p:spTree>
    <p:extLst>
      <p:ext uri="{BB962C8B-B14F-4D97-AF65-F5344CB8AC3E}">
        <p14:creationId xmlns:p14="http://schemas.microsoft.com/office/powerpoint/2010/main" val="2810519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250A2-1A67-4657-9198-9A2CFB7F9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Kivitelezés és ellenőrzés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0AE208-8902-4B4B-8AD8-B416B4800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38351"/>
            <a:ext cx="5798917" cy="4555353"/>
          </a:xfrm>
        </p:spPr>
        <p:txBody>
          <a:bodyPr/>
          <a:lstStyle/>
          <a:p>
            <a:r>
              <a:rPr lang="hu-HU" dirty="0"/>
              <a:t>Nedvességtartalom</a:t>
            </a:r>
          </a:p>
          <a:p>
            <a:endParaRPr lang="hu-HU" dirty="0"/>
          </a:p>
          <a:p>
            <a:r>
              <a:rPr lang="hu-HU" dirty="0"/>
              <a:t>Adagolás, keverési mélység</a:t>
            </a:r>
          </a:p>
          <a:p>
            <a:endParaRPr lang="hu-HU" dirty="0"/>
          </a:p>
          <a:p>
            <a:r>
              <a:rPr lang="hu-HU" dirty="0"/>
              <a:t>A végtermék műszaki leírása: tömörségi fok/sűrűség (közvetlen mérés vagy közvetett mérés tárcsás méréssel, </a:t>
            </a:r>
            <a:r>
              <a:rPr lang="hu-HU" dirty="0" err="1"/>
              <a:t>penetrométerrel</a:t>
            </a:r>
            <a:r>
              <a:rPr lang="hu-HU" dirty="0"/>
              <a:t>, ...)</a:t>
            </a:r>
            <a:endParaRPr lang="fr-BE" sz="2400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AA8DB0-26A2-49FD-B819-C7DEA6332C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C5762E-BB0D-46BF-A43F-C71E0717ED3D}" type="slidenum">
              <a:rPr lang="fr-BE" smtClean="0"/>
              <a:pPr/>
              <a:t>15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9A6C8-FE39-468C-96F0-E572DFD050C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BE" b="1" dirty="0"/>
              <a:t>European Lime Association</a:t>
            </a:r>
            <a:endParaRPr lang="fr-BE" b="1" dirty="0"/>
          </a:p>
        </p:txBody>
      </p:sp>
      <p:pic>
        <p:nvPicPr>
          <p:cNvPr id="6" name="Picture 5" descr="A picture containing text, ground, outdoor, red&#10;&#10;Description automatically generated">
            <a:extLst>
              <a:ext uri="{FF2B5EF4-FFF2-40B4-BE49-F238E27FC236}">
                <a16:creationId xmlns:a16="http://schemas.microsoft.com/office/drawing/2014/main" id="{C7BEBAA9-851C-42C9-9DDC-13ACF74F99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101" y="3831853"/>
            <a:ext cx="2880360" cy="1918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1D5606-DAFD-43E5-83BB-F4B8414BAA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43280" y="1147605"/>
            <a:ext cx="2478002" cy="12045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AA6C4EF-5A2B-4AB7-A3EC-BBBB6A3B2657}"/>
              </a:ext>
            </a:extLst>
          </p:cNvPr>
          <p:cNvSpPr txBox="1"/>
          <p:nvPr/>
        </p:nvSpPr>
        <p:spPr>
          <a:xfrm>
            <a:off x="7579989" y="3070056"/>
            <a:ext cx="18737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© Carmeuse</a:t>
            </a:r>
            <a:endParaRPr lang="fr-BE" sz="1200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7C82553-A76B-4C5A-A675-075CA5D00A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04575" y="2017369"/>
            <a:ext cx="3032143" cy="2274107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F26E0545-CF0B-BB78-EA35-6B5CD444B2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altLang="sk-SK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altLang="sk-SK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F77BA4A1-8DCE-A4EA-06E5-0595D7C668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altLang="sk-SK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altLang="sk-SK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3112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15B03A-A08C-4F1B-B4DA-1655C92210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/>
          <a:lstStyle/>
          <a:p>
            <a:fld id="{E3B421E3-6209-4919-98DA-298E4E09F1EC}" type="slidenum">
              <a:rPr lang="fr-BE" smtClean="0"/>
              <a:pPr/>
              <a:t>16</a:t>
            </a:fld>
            <a:endParaRPr lang="fr-BE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2EDCCFC-F367-4AF2-BF06-86BFC3ED9C1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b="1" dirty="0"/>
              <a:t>European Lime Association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A55001-CB97-45B3-95A0-ECB51DC5CA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BE" dirty="0">
                <a:solidFill>
                  <a:schemeClr val="bg1">
                    <a:lumMod val="75000"/>
                  </a:schemeClr>
                </a:solidFill>
              </a:rPr>
              <a:t>A talaj mésszel történő kezelésének alapelvei</a:t>
            </a:r>
          </a:p>
          <a:p>
            <a:r>
              <a:rPr lang="nl-BE" dirty="0">
                <a:solidFill>
                  <a:schemeClr val="bg1">
                    <a:lumMod val="75000"/>
                  </a:schemeClr>
                </a:solidFill>
              </a:rPr>
              <a:t>Laboratóriumi vizsgálat</a:t>
            </a:r>
          </a:p>
          <a:p>
            <a:r>
              <a:rPr lang="nl-BE" dirty="0">
                <a:solidFill>
                  <a:schemeClr val="bg1">
                    <a:lumMod val="75000"/>
                  </a:schemeClr>
                </a:solidFill>
              </a:rPr>
              <a:t>Végrehajtás és ellenőrzés</a:t>
            </a:r>
          </a:p>
          <a:p>
            <a:r>
              <a:rPr lang="nl-BE" dirty="0"/>
              <a:t>Piac és alkalmazások - a mész mint fenntartható megoldás</a:t>
            </a:r>
          </a:p>
          <a:p>
            <a:r>
              <a:rPr lang="nl-BE" dirty="0">
                <a:solidFill>
                  <a:schemeClr val="bg1">
                    <a:lumMod val="75000"/>
                  </a:schemeClr>
                </a:solidFill>
              </a:rPr>
              <a:t>Esettanulmányok</a:t>
            </a:r>
          </a:p>
        </p:txBody>
      </p:sp>
    </p:spTree>
    <p:extLst>
      <p:ext uri="{BB962C8B-B14F-4D97-AF65-F5344CB8AC3E}">
        <p14:creationId xmlns:p14="http://schemas.microsoft.com/office/powerpoint/2010/main" val="37345285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9E213-0201-490A-9D18-7DA362B3A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6" y="294411"/>
            <a:ext cx="10514014" cy="1055311"/>
          </a:xfrm>
        </p:spPr>
        <p:txBody>
          <a:bodyPr anchor="ctr">
            <a:noAutofit/>
          </a:bodyPr>
          <a:lstStyle/>
          <a:p>
            <a:r>
              <a:rPr lang="fr-BE" sz="3600" dirty="0"/>
              <a:t>Piaci és alkalmazás-fenntartható</a:t>
            </a:r>
            <a:r>
              <a:rPr lang="sk-SK" sz="3600" dirty="0"/>
              <a:t> </a:t>
            </a:r>
            <a:r>
              <a:rPr lang="fr-BE" sz="3600" dirty="0"/>
              <a:t>megoldások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E752B9-5446-46D4-B341-EBCFD8ED8B8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6351638" y="1709673"/>
            <a:ext cx="4758316" cy="2843093"/>
          </a:xfrm>
          <a:prstGeom prst="rect">
            <a:avLst/>
          </a:prstGeom>
          <a:noFill/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79854AC-97C5-B9DC-BF0D-8A94E85828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38351"/>
            <a:ext cx="5511850" cy="4230637"/>
          </a:xfrm>
        </p:spPr>
        <p:txBody>
          <a:bodyPr>
            <a:normAutofit/>
          </a:bodyPr>
          <a:lstStyle/>
          <a:p>
            <a:pPr marL="228600" indent="-228600">
              <a:buClr>
                <a:srgbClr val="527B85"/>
              </a:buClr>
              <a:buFont typeface="Wingdings" panose="05000000000000000000" pitchFamily="2" charset="2"/>
              <a:buChar char="§"/>
            </a:pPr>
            <a:r>
              <a:rPr lang="en-US" dirty="0" err="1"/>
              <a:t>Számos</a:t>
            </a:r>
            <a:r>
              <a:rPr lang="en-US" dirty="0"/>
              <a:t> </a:t>
            </a:r>
            <a:r>
              <a:rPr lang="en-US" dirty="0" err="1"/>
              <a:t>iparágban</a:t>
            </a:r>
            <a:r>
              <a:rPr lang="en-US" dirty="0"/>
              <a:t> </a:t>
            </a:r>
            <a:r>
              <a:rPr lang="en-US" dirty="0" err="1"/>
              <a:t>használatos</a:t>
            </a:r>
            <a:endParaRPr lang="en-US" dirty="0"/>
          </a:p>
          <a:p>
            <a:pPr>
              <a:buClr>
                <a:srgbClr val="527B85"/>
              </a:buClr>
            </a:pPr>
            <a:endParaRPr lang="en-US" dirty="0"/>
          </a:p>
          <a:p>
            <a:pPr marL="228600" indent="-228600">
              <a:buClr>
                <a:srgbClr val="527B85"/>
              </a:buClr>
              <a:buFont typeface="Wingdings" panose="05000000000000000000" pitchFamily="2" charset="2"/>
              <a:buChar char="§"/>
            </a:pPr>
            <a:r>
              <a:rPr lang="en-US" dirty="0"/>
              <a:t>A </a:t>
            </a:r>
            <a:r>
              <a:rPr lang="en-US" dirty="0" err="1"/>
              <a:t>karbonsemlegesség</a:t>
            </a:r>
            <a:r>
              <a:rPr lang="en-US" dirty="0"/>
              <a:t> </a:t>
            </a:r>
            <a:r>
              <a:rPr lang="en-US" dirty="0" err="1"/>
              <a:t>elérésére</a:t>
            </a:r>
            <a:r>
              <a:rPr lang="en-US" dirty="0"/>
              <a:t> </a:t>
            </a:r>
            <a:r>
              <a:rPr lang="en-US" dirty="0" err="1"/>
              <a:t>irányuló</a:t>
            </a:r>
            <a:r>
              <a:rPr lang="en-US" dirty="0"/>
              <a:t> </a:t>
            </a:r>
            <a:r>
              <a:rPr lang="en-US" dirty="0" err="1"/>
              <a:t>intézkedések</a:t>
            </a:r>
            <a:r>
              <a:rPr lang="en-US" dirty="0"/>
              <a:t> :</a:t>
            </a:r>
            <a:endParaRPr lang="sk-SK" dirty="0"/>
          </a:p>
          <a:p>
            <a:pPr marL="685800" lvl="1" indent="-228600">
              <a:buClr>
                <a:srgbClr val="527B85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a </a:t>
            </a:r>
            <a:r>
              <a:rPr lang="en-US" sz="2400" dirty="0" err="1"/>
              <a:t>kemencék</a:t>
            </a:r>
            <a:r>
              <a:rPr lang="en-US" sz="2400" dirty="0"/>
              <a:t> </a:t>
            </a:r>
            <a:r>
              <a:rPr lang="en-US" sz="2400" dirty="0" err="1"/>
              <a:t>átállítása</a:t>
            </a:r>
            <a:r>
              <a:rPr lang="en-US" sz="2400" dirty="0"/>
              <a:t> </a:t>
            </a:r>
            <a:r>
              <a:rPr lang="en-US" sz="2400" dirty="0" err="1"/>
              <a:t>elektromos</a:t>
            </a:r>
            <a:r>
              <a:rPr lang="en-US" sz="2400" dirty="0"/>
              <a:t> </a:t>
            </a:r>
            <a:r>
              <a:rPr lang="en-US" sz="2400" dirty="0" err="1"/>
              <a:t>áramforrásra</a:t>
            </a:r>
            <a:endParaRPr lang="en-US" sz="2400" dirty="0"/>
          </a:p>
          <a:p>
            <a:pPr marL="685800" lvl="1" indent="-228600">
              <a:buClr>
                <a:srgbClr val="527B85"/>
              </a:buClr>
              <a:buFont typeface="Wingdings" panose="05000000000000000000" pitchFamily="2" charset="2"/>
              <a:buChar char="§"/>
            </a:pPr>
            <a:r>
              <a:rPr lang="en-US" sz="2400" dirty="0" err="1"/>
              <a:t>szén-dioxid-leválasztás</a:t>
            </a:r>
            <a:endParaRPr lang="en-US" sz="2400" dirty="0"/>
          </a:p>
          <a:p>
            <a:pPr marL="685800" lvl="1" indent="-228600">
              <a:buClr>
                <a:srgbClr val="527B85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a </a:t>
            </a:r>
            <a:r>
              <a:rPr lang="en-US" sz="2400" dirty="0" err="1"/>
              <a:t>mész</a:t>
            </a:r>
            <a:r>
              <a:rPr lang="en-US" sz="2400" dirty="0"/>
              <a:t> </a:t>
            </a:r>
            <a:r>
              <a:rPr lang="en-US" sz="2400" dirty="0" err="1"/>
              <a:t>karbonizálása</a:t>
            </a:r>
            <a:endParaRPr lang="en-US" sz="2400" dirty="0"/>
          </a:p>
          <a:p>
            <a:pPr marL="685800" lvl="1" indent="-228600">
              <a:buClr>
                <a:srgbClr val="527B85"/>
              </a:buClr>
              <a:buFont typeface="Wingdings" panose="05000000000000000000" pitchFamily="2" charset="2"/>
              <a:buChar char="§"/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3B1636-B54D-40C3-A9D5-F9E7ADE978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965859" y="6356350"/>
            <a:ext cx="387941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CC5762E-BB0D-46BF-A43F-C71E0717ED3D}" type="slidenum">
              <a:rPr lang="fr-BE" smtClean="0"/>
              <a:pPr>
                <a:spcAft>
                  <a:spcPts val="600"/>
                </a:spcAft>
              </a:pPr>
              <a:t>17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AD780-8CC8-433D-9936-41333035C65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548909" y="6356350"/>
            <a:ext cx="6324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l-BE" b="1" dirty="0"/>
              <a:t>European Lime Association</a:t>
            </a:r>
            <a:endParaRPr lang="fr-BE" b="1" dirty="0"/>
          </a:p>
        </p:txBody>
      </p:sp>
    </p:spTree>
    <p:extLst>
      <p:ext uri="{BB962C8B-B14F-4D97-AF65-F5344CB8AC3E}">
        <p14:creationId xmlns:p14="http://schemas.microsoft.com/office/powerpoint/2010/main" val="1501370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5D45F3F-2228-436F-BC2D-1CF5D3669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Piaci és alkalmazás-fenntartható megoldások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8544DDB-537A-44B8-8CFF-2C50C7C6BB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/>
              <a:t>A mésszel kezelt talajok könnyen eltávolíthatók és újra felhasználhatók új építkezéseknél.</a:t>
            </a:r>
            <a:endParaRPr lang="sk-SK" dirty="0"/>
          </a:p>
          <a:p>
            <a:pPr marL="0" indent="0">
              <a:buNone/>
            </a:pPr>
            <a:endParaRPr lang="fr-BE" dirty="0"/>
          </a:p>
          <a:p>
            <a:r>
              <a:rPr lang="fr-BE" dirty="0"/>
              <a:t>75 %</a:t>
            </a:r>
            <a:r>
              <a:rPr lang="sk-SK" dirty="0"/>
              <a:t>-a </a:t>
            </a:r>
            <a:r>
              <a:rPr lang="sk-SK" dirty="0" err="1"/>
              <a:t>az</a:t>
            </a:r>
            <a:r>
              <a:rPr lang="fr-BE" dirty="0"/>
              <a:t> építőiparban </a:t>
            </a:r>
            <a:r>
              <a:rPr lang="sk-SK" dirty="0" err="1"/>
              <a:t>fel</a:t>
            </a:r>
            <a:r>
              <a:rPr lang="fr-BE" dirty="0"/>
              <a:t>használt mész</a:t>
            </a:r>
            <a:r>
              <a:rPr lang="sk-SK" dirty="0" err="1"/>
              <a:t>nek</a:t>
            </a:r>
            <a:r>
              <a:rPr lang="fr-BE" dirty="0"/>
              <a:t> újrahasznosítható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5F5A92-3A32-4137-9432-046616936B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C5762E-BB0D-46BF-A43F-C71E0717ED3D}" type="slidenum">
              <a:rPr lang="fr-BE" smtClean="0"/>
              <a:pPr/>
              <a:t>18</a:t>
            </a:fld>
            <a:endParaRPr lang="fr-B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3BEC6E-644B-439F-870D-4F25F28810C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BE" b="1" dirty="0"/>
              <a:t>European Lime Association</a:t>
            </a:r>
            <a:endParaRPr lang="fr-BE" b="1" dirty="0"/>
          </a:p>
        </p:txBody>
      </p:sp>
    </p:spTree>
    <p:extLst>
      <p:ext uri="{BB962C8B-B14F-4D97-AF65-F5344CB8AC3E}">
        <p14:creationId xmlns:p14="http://schemas.microsoft.com/office/powerpoint/2010/main" val="896078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04194-BEBF-4502-8447-75BFDF63E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Piaci és alkalmazás-fenntartható megoldások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919887-61CB-4446-BE19-8C696D9101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sz="2400" dirty="0"/>
              <a:t>Az időjárással összefüggő építési késedelmek csökkentése</a:t>
            </a:r>
          </a:p>
          <a:p>
            <a:r>
              <a:rPr lang="fr-BE" sz="2400" dirty="0"/>
              <a:t>Az építkezési szezon meghosszabbítása</a:t>
            </a:r>
          </a:p>
          <a:p>
            <a:r>
              <a:rPr lang="fr-BE" sz="2400" dirty="0"/>
              <a:t>Forgalomképes, csapadékálló munkaplatform</a:t>
            </a:r>
          </a:p>
          <a:p>
            <a:r>
              <a:rPr lang="fr-BE" sz="2400" dirty="0"/>
              <a:t>A szállítandó és felhasznált természetes zúzalékanyagok mennyiségének csökkentése.</a:t>
            </a:r>
          </a:p>
          <a:p>
            <a:r>
              <a:rPr lang="fr-BE" sz="2400" dirty="0"/>
              <a:t>Költségmegtakarítás</a:t>
            </a:r>
          </a:p>
          <a:p>
            <a:r>
              <a:rPr lang="fr-BE" sz="2400" dirty="0"/>
              <a:t>A teherautók mozgásának csökkentése</a:t>
            </a:r>
          </a:p>
          <a:p>
            <a:r>
              <a:rPr lang="fr-BE" sz="2400" dirty="0"/>
              <a:t>A hulladéklerakó helyének megőrzése - nincs hulladéklerakási adó</a:t>
            </a:r>
          </a:p>
          <a:p>
            <a:r>
              <a:rPr lang="fr-BE" sz="2400" dirty="0"/>
              <a:t>A munkaterület szomszédságában lakó személyek számára okozott kellemetlenségek csökkentése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0F9F08-52C6-4714-8A98-93AC911370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C5762E-BB0D-46BF-A43F-C71E0717ED3D}" type="slidenum">
              <a:rPr lang="fr-BE" smtClean="0"/>
              <a:pPr/>
              <a:t>19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9EAF2F-B946-4075-8DED-4E194BF08FE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BE" b="1" dirty="0"/>
              <a:t>European Lime Association</a:t>
            </a:r>
            <a:endParaRPr lang="fr-BE" b="1" dirty="0"/>
          </a:p>
        </p:txBody>
      </p:sp>
    </p:spTree>
    <p:extLst>
      <p:ext uri="{BB962C8B-B14F-4D97-AF65-F5344CB8AC3E}">
        <p14:creationId xmlns:p14="http://schemas.microsoft.com/office/powerpoint/2010/main" val="3002117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241BD-74B7-4D78-A52C-F31102430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82000"/>
            <a:ext cx="10515600" cy="1098125"/>
          </a:xfrm>
        </p:spPr>
        <p:txBody>
          <a:bodyPr anchor="ctr">
            <a:normAutofit/>
          </a:bodyPr>
          <a:lstStyle/>
          <a:p>
            <a:r>
              <a:rPr lang="fr-BE" dirty="0"/>
              <a:t>Bevezetés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096B2-37A0-483B-9D71-C77F97176B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735667"/>
            <a:ext cx="6069012" cy="445399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fr-BE" sz="2000" dirty="0"/>
              <a:t>A meszes talajkezelés jelenlegi állása Európában</a:t>
            </a:r>
          </a:p>
          <a:p>
            <a:r>
              <a:rPr lang="fr-BE" sz="2000" dirty="0"/>
              <a:t>A földmunkákkal és infrastrukturális projektekkel foglalkozó ügynökségeknek, beruházóknak és vállalkozóknak címezve </a:t>
            </a:r>
          </a:p>
          <a:p>
            <a:r>
              <a:rPr lang="fr-BE" sz="2000" dirty="0"/>
              <a:t>Elméleti alapok és a sikeres mészkezelés kulcsai</a:t>
            </a:r>
          </a:p>
          <a:p>
            <a:r>
              <a:rPr lang="fr-BE" sz="2000" dirty="0"/>
              <a:t>Esettanulmányok a gyakorlati szempontok illusztrálására, beleértve a legújabb fejlett technikákat és innovációkat is.</a:t>
            </a:r>
          </a:p>
          <a:p>
            <a:r>
              <a:rPr lang="fr-BE" sz="2000"/>
              <a:t>A dokumentum összhangban van a CEN/TC 396 által közzétett új európai szabvánnyal.</a:t>
            </a:r>
            <a:endParaRPr lang="fr-BE" sz="2000" dirty="0"/>
          </a:p>
        </p:txBody>
      </p:sp>
      <p:pic>
        <p:nvPicPr>
          <p:cNvPr id="6" name="Content Placeholder 6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822BBEEF-1112-4681-933F-6704BC4A73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415" y="1049866"/>
            <a:ext cx="3049094" cy="4279433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B6C139-7AFD-4357-89FA-A70895DEFE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965859" y="6356350"/>
            <a:ext cx="387941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CC5762E-BB0D-46BF-A43F-C71E0717ED3D}" type="slidenum">
              <a:rPr lang="fr-BE" smtClean="0"/>
              <a:pPr>
                <a:spcAft>
                  <a:spcPts val="600"/>
                </a:spcAft>
              </a:pPr>
              <a:t>2</a:t>
            </a:fld>
            <a:endParaRPr lang="fr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3D75C5-D8D0-41CC-8ADC-C6D578EA43E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548909" y="6356350"/>
            <a:ext cx="6324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l-BE" b="1" dirty="0"/>
              <a:t>European Lime Association</a:t>
            </a:r>
            <a:endParaRPr lang="fr-BE" b="1" dirty="0"/>
          </a:p>
        </p:txBody>
      </p:sp>
    </p:spTree>
    <p:extLst>
      <p:ext uri="{BB962C8B-B14F-4D97-AF65-F5344CB8AC3E}">
        <p14:creationId xmlns:p14="http://schemas.microsoft.com/office/powerpoint/2010/main" val="31263108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15B03A-A08C-4F1B-B4DA-1655C92210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/>
          <a:lstStyle/>
          <a:p>
            <a:fld id="{E3B421E3-6209-4919-98DA-298E4E09F1EC}" type="slidenum">
              <a:rPr lang="fr-BE" smtClean="0"/>
              <a:pPr/>
              <a:t>20</a:t>
            </a:fld>
            <a:endParaRPr lang="fr-BE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2EDCCFC-F367-4AF2-BF06-86BFC3ED9C1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b="1" dirty="0"/>
              <a:t>European Lime Association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A55001-CB97-45B3-95A0-ECB51DC5CA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BE" dirty="0">
                <a:solidFill>
                  <a:schemeClr val="bg1">
                    <a:lumMod val="75000"/>
                  </a:schemeClr>
                </a:solidFill>
              </a:rPr>
              <a:t>A talaj mésszel történő kezelésének alapelvei</a:t>
            </a:r>
          </a:p>
          <a:p>
            <a:r>
              <a:rPr lang="nl-BE" dirty="0">
                <a:solidFill>
                  <a:schemeClr val="bg1">
                    <a:lumMod val="75000"/>
                  </a:schemeClr>
                </a:solidFill>
              </a:rPr>
              <a:t>Laboratóriumi vizsgálat</a:t>
            </a:r>
          </a:p>
          <a:p>
            <a:r>
              <a:rPr lang="nl-BE" dirty="0">
                <a:solidFill>
                  <a:schemeClr val="bg1">
                    <a:lumMod val="75000"/>
                  </a:schemeClr>
                </a:solidFill>
              </a:rPr>
              <a:t>Végrehajtás és ellenőrzés</a:t>
            </a:r>
          </a:p>
          <a:p>
            <a:r>
              <a:rPr lang="nl-BE" dirty="0">
                <a:solidFill>
                  <a:schemeClr val="bg1">
                    <a:lumMod val="75000"/>
                  </a:schemeClr>
                </a:solidFill>
              </a:rPr>
              <a:t>Piac és alkalmazások - a mész mint fenntartható megoldás</a:t>
            </a:r>
          </a:p>
          <a:p>
            <a:r>
              <a:rPr lang="nl-BE" dirty="0"/>
              <a:t>Esettanulmányok</a:t>
            </a:r>
          </a:p>
        </p:txBody>
      </p:sp>
    </p:spTree>
    <p:extLst>
      <p:ext uri="{BB962C8B-B14F-4D97-AF65-F5344CB8AC3E}">
        <p14:creationId xmlns:p14="http://schemas.microsoft.com/office/powerpoint/2010/main" val="4757867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63E0E1-727D-49C0-95BA-B525DBEB0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Esettanulmányok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75CA85-F9AF-420C-9E74-0123B8D8AA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253" y="1575359"/>
            <a:ext cx="6411137" cy="4555353"/>
          </a:xfrm>
        </p:spPr>
        <p:txBody>
          <a:bodyPr/>
          <a:lstStyle/>
          <a:p>
            <a:r>
              <a:rPr lang="fr-BE" sz="2400" dirty="0"/>
              <a:t>Vasutak</a:t>
            </a:r>
          </a:p>
          <a:p>
            <a:r>
              <a:rPr lang="fr-BE" sz="2400" dirty="0"/>
              <a:t>Repülőterek</a:t>
            </a:r>
          </a:p>
          <a:p>
            <a:r>
              <a:rPr lang="fr-BE" sz="2400" dirty="0"/>
              <a:t>Autópályák</a:t>
            </a:r>
          </a:p>
          <a:p>
            <a:r>
              <a:rPr lang="fr-BE" sz="2400" dirty="0"/>
              <a:t>Hidraulikus földszerkezetek</a:t>
            </a:r>
          </a:p>
          <a:p>
            <a:r>
              <a:rPr lang="fr-BE" sz="2400" dirty="0"/>
              <a:t>K</a:t>
            </a:r>
          </a:p>
          <a:p>
            <a:r>
              <a:rPr lang="fr-BE" sz="2400" dirty="0"/>
              <a:t>Nehéz agyagok kezelése (francia Terdouest projekt)</a:t>
            </a:r>
          </a:p>
          <a:p>
            <a:r>
              <a:rPr lang="fr-BE" sz="2400" dirty="0"/>
              <a:t>Mész felhasználás a kőzetek, kőbányák és kőzetbányászati anyagok újrahasznosítására</a:t>
            </a:r>
            <a:endParaRPr lang="fr-BE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38553A-98F5-4326-9716-E9CA72EA38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C5762E-BB0D-46BF-A43F-C71E0717ED3D}" type="slidenum">
              <a:rPr lang="fr-BE" smtClean="0"/>
              <a:pPr/>
              <a:t>21</a:t>
            </a:fld>
            <a:endParaRPr lang="fr-B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DEEE86-DA8A-4BE9-AFCF-A01125EBF7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BE" b="1" dirty="0"/>
              <a:t>European Lime Association</a:t>
            </a:r>
            <a:endParaRPr lang="fr-BE" b="1" dirty="0"/>
          </a:p>
        </p:txBody>
      </p:sp>
      <p:pic>
        <p:nvPicPr>
          <p:cNvPr id="7" name="Picture 6" descr="A picture containing outdoor, snow, tree, nature&#10;&#10;Description automatically generated">
            <a:extLst>
              <a:ext uri="{FF2B5EF4-FFF2-40B4-BE49-F238E27FC236}">
                <a16:creationId xmlns:a16="http://schemas.microsoft.com/office/drawing/2014/main" id="{1857F1E1-1349-45D8-AA74-B832820FE6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160" y="415998"/>
            <a:ext cx="2707640" cy="203009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F07FA8-43C4-49F1-855C-A711D51B156F}"/>
              </a:ext>
            </a:extLst>
          </p:cNvPr>
          <p:cNvSpPr txBox="1"/>
          <p:nvPr/>
        </p:nvSpPr>
        <p:spPr>
          <a:xfrm>
            <a:off x="9401899" y="2432353"/>
            <a:ext cx="11961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dirty="0"/>
              <a:t>Source: </a:t>
            </a:r>
            <a:r>
              <a:rPr lang="fr-BE" sz="1200" dirty="0" err="1"/>
              <a:t>Lhoist</a:t>
            </a:r>
            <a:endParaRPr lang="fr-BE" sz="1200" dirty="0"/>
          </a:p>
        </p:txBody>
      </p:sp>
      <p:pic>
        <p:nvPicPr>
          <p:cNvPr id="9" name="Picture 8" descr="A picture containing ground, outdoor, sky, beach&#10;&#10;Description automatically generated">
            <a:extLst>
              <a:ext uri="{FF2B5EF4-FFF2-40B4-BE49-F238E27FC236}">
                <a16:creationId xmlns:a16="http://schemas.microsoft.com/office/drawing/2014/main" id="{C9628D51-66DC-495B-A987-DB5045C75A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35644" y="2862487"/>
            <a:ext cx="3328670" cy="20034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9EB5AD5-AAA7-418F-B7D3-77430439E098}"/>
              </a:ext>
            </a:extLst>
          </p:cNvPr>
          <p:cNvSpPr txBox="1"/>
          <p:nvPr/>
        </p:nvSpPr>
        <p:spPr>
          <a:xfrm>
            <a:off x="9313667" y="4880547"/>
            <a:ext cx="15103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dirty="0"/>
              <a:t>Source: </a:t>
            </a:r>
            <a:r>
              <a:rPr lang="fr-BE" sz="1200" dirty="0" err="1"/>
              <a:t>Terdouest</a:t>
            </a:r>
            <a:endParaRPr lang="fr-BE" sz="1200" dirty="0"/>
          </a:p>
        </p:txBody>
      </p:sp>
    </p:spTree>
    <p:extLst>
      <p:ext uri="{BB962C8B-B14F-4D97-AF65-F5344CB8AC3E}">
        <p14:creationId xmlns:p14="http://schemas.microsoft.com/office/powerpoint/2010/main" val="23003705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1CD8C-64AE-4F51-8AB8-415D8C6E8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Következtetések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D2DEDC-5F7A-4FD0-BE5A-5CE66D8509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 sz="2400" dirty="0"/>
          </a:p>
          <a:p>
            <a:r>
              <a:rPr lang="fr-BE" sz="2400" dirty="0"/>
              <a:t>A talajmeszezés elméleti szempontjai</a:t>
            </a:r>
          </a:p>
          <a:p>
            <a:r>
              <a:rPr lang="fr-BE" sz="2400" dirty="0"/>
              <a:t>A sikeres eljárás titkai, beleértve a laboratóriumi vizsgálatokat, a kivitelezést és az ellenőrzést is.</a:t>
            </a:r>
          </a:p>
          <a:p>
            <a:r>
              <a:rPr lang="fr-BE" sz="2400" dirty="0"/>
              <a:t>A technika lehetőségeinek és korlátainak áttekintése</a:t>
            </a:r>
          </a:p>
          <a:p>
            <a:r>
              <a:rPr lang="fr-BE" sz="2400" dirty="0"/>
              <a:t>A mész, mint a földmunkák fenntartható megoldásának előnyei</a:t>
            </a:r>
          </a:p>
          <a:p>
            <a:r>
              <a:rPr lang="fr-BE" sz="2400" dirty="0"/>
              <a:t>Esettanulmányok mutatják a talajmészkezelés változatos alkalmazásait az építőmérnöki tevékenységben.</a:t>
            </a:r>
          </a:p>
          <a:p>
            <a:r>
              <a:rPr lang="fr-BE" sz="2400" dirty="0"/>
              <a:t>A CEN/TC396 új szabványainak figyelembevételével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716AC-AA42-48C5-B114-B737F046ED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C5762E-BB0D-46BF-A43F-C71E0717ED3D}" type="slidenum">
              <a:rPr lang="fr-BE" smtClean="0"/>
              <a:pPr/>
              <a:t>22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5FE6CC-323C-4153-9118-53912FF469D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BE" b="1" dirty="0"/>
              <a:t>European Lime Association</a:t>
            </a:r>
            <a:endParaRPr lang="fr-BE" b="1" dirty="0"/>
          </a:p>
        </p:txBody>
      </p:sp>
    </p:spTree>
    <p:extLst>
      <p:ext uri="{BB962C8B-B14F-4D97-AF65-F5344CB8AC3E}">
        <p14:creationId xmlns:p14="http://schemas.microsoft.com/office/powerpoint/2010/main" val="31768762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697DBBE-B1F1-4BF1-AAF5-02D8C32499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BE" dirty="0" err="1"/>
              <a:t>Deputy</a:t>
            </a:r>
            <a:r>
              <a:rPr lang="fr-BE" dirty="0"/>
              <a:t> Head of Division, Senior </a:t>
            </a:r>
            <a:r>
              <a:rPr lang="fr-BE" dirty="0" err="1"/>
              <a:t>Researcher</a:t>
            </a:r>
            <a:endParaRPr lang="fr-BE" dirty="0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7964F233-B6D9-438A-9497-7732A19B5A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BE" dirty="0"/>
              <a:t>Colette Grégoire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08582A1-86F8-4223-872E-568D90F17F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BE" dirty="0"/>
              <a:t>02 7660319</a:t>
            </a:r>
          </a:p>
          <a:p>
            <a:r>
              <a:rPr lang="fr-BE" dirty="0"/>
              <a:t>c.gregoire@brrc.be</a:t>
            </a:r>
          </a:p>
          <a:p>
            <a:r>
              <a:rPr lang="fr-BE" dirty="0"/>
              <a:t>www.brrc.be</a:t>
            </a:r>
          </a:p>
        </p:txBody>
      </p:sp>
      <p:pic>
        <p:nvPicPr>
          <p:cNvPr id="12" name="Picture Placeholder 11" descr="A picture containing text&#10;&#10;Description automatically generated">
            <a:extLst>
              <a:ext uri="{FF2B5EF4-FFF2-40B4-BE49-F238E27FC236}">
                <a16:creationId xmlns:a16="http://schemas.microsoft.com/office/drawing/2014/main" id="{A186FC68-69B5-407E-B99A-7294A65C0BD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31" b="12231"/>
          <a:stretch>
            <a:fillRect/>
          </a:stretch>
        </p:blipFill>
        <p:spPr>
          <a:xfrm>
            <a:off x="9215273" y="261422"/>
            <a:ext cx="2503487" cy="118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467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15B03A-A08C-4F1B-B4DA-1655C92210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/>
          <a:lstStyle/>
          <a:p>
            <a:fld id="{E3B421E3-6209-4919-98DA-298E4E09F1EC}" type="slidenum">
              <a:rPr lang="fr-BE" smtClean="0"/>
              <a:pPr/>
              <a:t>3</a:t>
            </a:fld>
            <a:endParaRPr lang="fr-BE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2EDCCFC-F367-4AF2-BF06-86BFC3ED9C1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b="1" dirty="0"/>
              <a:t>European Lime Association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A55001-CB97-45B3-95A0-ECB51DC5CA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BE" dirty="0"/>
              <a:t>A talaj mésszel történő kezelésének alapelvei</a:t>
            </a:r>
          </a:p>
          <a:p>
            <a:r>
              <a:rPr lang="nl-BE" dirty="0"/>
              <a:t>Laboratóriumi vizsgálat</a:t>
            </a:r>
          </a:p>
          <a:p>
            <a:r>
              <a:rPr lang="nl-BE" dirty="0"/>
              <a:t>Végrehajtás és ellenőrzés</a:t>
            </a:r>
          </a:p>
          <a:p>
            <a:r>
              <a:rPr lang="nl-BE" dirty="0"/>
              <a:t>Piac és alkalmazások - a mész mint fenntartható megoldás</a:t>
            </a:r>
          </a:p>
          <a:p>
            <a:r>
              <a:rPr lang="nl-BE" dirty="0"/>
              <a:t>Esettanulmányok</a:t>
            </a:r>
          </a:p>
        </p:txBody>
      </p:sp>
    </p:spTree>
    <p:extLst>
      <p:ext uri="{BB962C8B-B14F-4D97-AF65-F5344CB8AC3E}">
        <p14:creationId xmlns:p14="http://schemas.microsoft.com/office/powerpoint/2010/main" val="1212660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F0043D9-DD34-42D5-B3B6-C1F6ECA5D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A talaj mésszel történő kezelésének alapelvei</a:t>
            </a:r>
            <a:br>
              <a:rPr lang="nl-BE" dirty="0"/>
            </a:br>
            <a:endParaRPr lang="fr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86444C-34DC-4EE2-9DC1-5DF7D87D65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C5762E-BB0D-46BF-A43F-C71E0717ED3D}" type="slidenum">
              <a:rPr lang="fr-BE" smtClean="0"/>
              <a:pPr/>
              <a:t>4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51D9A0-AA16-42B1-ABAA-25F8917F46B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BE" b="1" dirty="0"/>
              <a:t>European Lime Association</a:t>
            </a:r>
            <a:endParaRPr lang="fr-BE" b="1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93521BB-7248-4BC1-90E8-6D9815166E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/>
              <a:t>Finom iszapos és agyagos talajok, gyakran nedves állapotban, égetett mésszel keverve. </a:t>
            </a:r>
            <a:endParaRPr lang="sk-SK" dirty="0"/>
          </a:p>
          <a:p>
            <a:pPr marL="0" indent="0">
              <a:buNone/>
            </a:pPr>
            <a:endParaRPr lang="fr-BE" dirty="0"/>
          </a:p>
          <a:p>
            <a:pPr>
              <a:buFont typeface="Wingdings" panose="05000000000000000000" pitchFamily="2" charset="2"/>
              <a:buChar char="Ø"/>
            </a:pPr>
            <a:r>
              <a:rPr lang="fr-BE" dirty="0"/>
              <a:t> Az új anyag jobb </a:t>
            </a:r>
            <a:r>
              <a:rPr lang="fr-BE" b="1" dirty="0"/>
              <a:t>geotechnikai</a:t>
            </a:r>
            <a:r>
              <a:rPr lang="fr-BE" dirty="0"/>
              <a:t> és mérnöki </a:t>
            </a:r>
            <a:r>
              <a:rPr lang="fr-BE" b="1" dirty="0" err="1"/>
              <a:t>tulajdonságokkal</a:t>
            </a:r>
            <a:r>
              <a:rPr lang="sk-SK" b="1" dirty="0"/>
              <a:t> </a:t>
            </a:r>
            <a:r>
              <a:rPr lang="sk-SK" dirty="0" err="1"/>
              <a:t>rendelkezik</a:t>
            </a:r>
            <a:r>
              <a:rPr lang="sk-SK" dirty="0"/>
              <a:t>.</a:t>
            </a:r>
            <a:endParaRPr lang="fr-BE" dirty="0"/>
          </a:p>
          <a:p>
            <a:pPr>
              <a:buFont typeface="Wingdings" panose="05000000000000000000" pitchFamily="2" charset="2"/>
              <a:buChar char="Ø"/>
            </a:pPr>
            <a:endParaRPr lang="fr-BE" dirty="0"/>
          </a:p>
          <a:p>
            <a:pPr>
              <a:buFont typeface="Wingdings" panose="05000000000000000000" pitchFamily="2" charset="2"/>
              <a:buChar char="Ø"/>
            </a:pPr>
            <a:r>
              <a:rPr lang="fr-BE" dirty="0"/>
              <a:t> </a:t>
            </a:r>
            <a:r>
              <a:rPr lang="sk-SK" b="1" dirty="0"/>
              <a:t>K</a:t>
            </a:r>
            <a:r>
              <a:rPr lang="fr-BE" b="1" dirty="0" err="1"/>
              <a:t>özúti</a:t>
            </a:r>
            <a:r>
              <a:rPr lang="fr-BE" dirty="0"/>
              <a:t> illetve </a:t>
            </a:r>
            <a:r>
              <a:rPr lang="fr-BE" b="1" dirty="0"/>
              <a:t>vasúti </a:t>
            </a:r>
            <a:r>
              <a:rPr lang="fr-BE" dirty="0"/>
              <a:t>közlekedésre alkalmas platformok</a:t>
            </a:r>
          </a:p>
        </p:txBody>
      </p:sp>
    </p:spTree>
    <p:extLst>
      <p:ext uri="{BB962C8B-B14F-4D97-AF65-F5344CB8AC3E}">
        <p14:creationId xmlns:p14="http://schemas.microsoft.com/office/powerpoint/2010/main" val="38124262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F0043D9-DD34-42D5-B3B6-C1F6ECA5D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A talaj mésszel történő kezelésének alapelvei</a:t>
            </a:r>
            <a:br>
              <a:rPr lang="nl-BE" dirty="0"/>
            </a:br>
            <a:endParaRPr lang="fr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86444C-34DC-4EE2-9DC1-5DF7D87D65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C5762E-BB0D-46BF-A43F-C71E0717ED3D}" type="slidenum">
              <a:rPr lang="fr-BE" smtClean="0"/>
              <a:pPr/>
              <a:t>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51D9A0-AA16-42B1-ABAA-25F8917F46B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BE" b="1" dirty="0"/>
              <a:t>European Lime Association</a:t>
            </a:r>
            <a:endParaRPr lang="fr-BE" b="1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93521BB-7248-4BC1-90E8-6D9815166E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sz="2400" dirty="0"/>
              <a:t>A talajok jellemzése a CEN/TC 396 által az EN 16907-2 szabvány alapján történik.</a:t>
            </a:r>
            <a:endParaRPr lang="sk-SK" sz="2400" dirty="0"/>
          </a:p>
          <a:p>
            <a:r>
              <a:rPr lang="fr-BE" sz="2400" b="1" dirty="0"/>
              <a:t>A legalább 15 % finomszemcsét és 5 % IP-t tartalmazó talajok mészkezelésre alkalmasak.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085906DA-6BB2-4BA9-8CB3-CE2CA6CFDB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789" y="3075709"/>
            <a:ext cx="3560229" cy="3081607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E4784061-A368-4D6E-A75B-BCBF005898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271707"/>
            <a:ext cx="5670665" cy="266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324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F0043D9-DD34-42D5-B3B6-C1F6ECA5D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A talaj mésszel történő kezelésének alapelvei</a:t>
            </a:r>
            <a:br>
              <a:rPr lang="nl-BE" dirty="0"/>
            </a:br>
            <a:endParaRPr lang="fr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86444C-34DC-4EE2-9DC1-5DF7D87D65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C5762E-BB0D-46BF-A43F-C71E0717ED3D}" type="slidenum">
              <a:rPr lang="fr-BE" smtClean="0"/>
              <a:pPr/>
              <a:t>6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51D9A0-AA16-42B1-ABAA-25F8917F46B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BE" b="1" dirty="0"/>
              <a:t>European Lime Association</a:t>
            </a:r>
            <a:endParaRPr lang="fr-BE" b="1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93521BB-7248-4BC1-90E8-6D9815166E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/>
              <a:t>Mésztípusok, különös tekintettel a </a:t>
            </a:r>
            <a:r>
              <a:rPr lang="fr-BE" b="1" dirty="0"/>
              <a:t>gyorsmészre</a:t>
            </a:r>
            <a:endParaRPr lang="sk-SK" b="1" dirty="0"/>
          </a:p>
          <a:p>
            <a:pPr lvl="1"/>
            <a:r>
              <a:rPr lang="fr-BE" dirty="0"/>
              <a:t>Kalciumos mész és dolomitos mész</a:t>
            </a:r>
          </a:p>
          <a:p>
            <a:pPr lvl="1"/>
            <a:r>
              <a:rPr lang="fr-BE" dirty="0"/>
              <a:t>Gyorsmész, mészhidrát és mésziszap</a:t>
            </a:r>
          </a:p>
          <a:p>
            <a:pPr marL="457200" lvl="1" indent="0">
              <a:buNone/>
            </a:pPr>
            <a:endParaRPr lang="fr-BE" dirty="0"/>
          </a:p>
          <a:p>
            <a:r>
              <a:rPr lang="sk-SK" b="1" dirty="0"/>
              <a:t>T</a:t>
            </a:r>
            <a:r>
              <a:rPr lang="fr-BE" b="1" dirty="0"/>
              <a:t>alajjavítás </a:t>
            </a:r>
            <a:r>
              <a:rPr lang="fr-BE" dirty="0"/>
              <a:t>és</a:t>
            </a:r>
            <a:r>
              <a:rPr lang="fr-BE" b="1" dirty="0"/>
              <a:t> stabilizáció</a:t>
            </a:r>
            <a:endParaRPr lang="sk-SK" b="1" dirty="0"/>
          </a:p>
          <a:p>
            <a:pPr lvl="1"/>
            <a:r>
              <a:rPr lang="fr-BE" dirty="0"/>
              <a:t>Mész mennyisége</a:t>
            </a:r>
          </a:p>
          <a:p>
            <a:pPr lvl="1"/>
            <a:r>
              <a:rPr lang="fr-BE" dirty="0"/>
              <a:t>A stabilizálás javítja a víz- és fagykárokkal szembeni ellenállást + tartós stabilitás</a:t>
            </a:r>
          </a:p>
          <a:p>
            <a:r>
              <a:rPr lang="fr-BE" b="1" dirty="0"/>
              <a:t>Károsító elemek </a:t>
            </a:r>
            <a:r>
              <a:rPr lang="fr-BE" dirty="0"/>
              <a:t>(szerves anyagok, szulfátok, szulfidok, nitrátok, foszfátok, ...).</a:t>
            </a:r>
          </a:p>
        </p:txBody>
      </p:sp>
    </p:spTree>
    <p:extLst>
      <p:ext uri="{BB962C8B-B14F-4D97-AF65-F5344CB8AC3E}">
        <p14:creationId xmlns:p14="http://schemas.microsoft.com/office/powerpoint/2010/main" val="3222058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6A6C28-7732-4B01-8376-296EBA0C95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8351"/>
            <a:ext cx="6248400" cy="4555353"/>
          </a:xfrm>
        </p:spPr>
        <p:txBody>
          <a:bodyPr/>
          <a:lstStyle/>
          <a:p>
            <a:r>
              <a:rPr lang="fr-BE" sz="2000" dirty="0"/>
              <a:t>A </a:t>
            </a:r>
            <a:r>
              <a:rPr lang="fr-BE" sz="2000" b="1" dirty="0"/>
              <a:t>nedvességtartalom</a:t>
            </a:r>
            <a:r>
              <a:rPr lang="fr-BE" sz="2000" dirty="0"/>
              <a:t> azonnali változása</a:t>
            </a:r>
            <a:endParaRPr lang="sk-SK" sz="2000" dirty="0"/>
          </a:p>
          <a:p>
            <a:pPr marL="0" indent="0">
              <a:buNone/>
            </a:pPr>
            <a:endParaRPr lang="fr-BE" sz="2000" dirty="0"/>
          </a:p>
          <a:p>
            <a:r>
              <a:rPr lang="fr-BE" sz="2000" b="1" dirty="0"/>
              <a:t>A geotechnikai tulajdonságok </a:t>
            </a:r>
            <a:r>
              <a:rPr lang="fr-BE" sz="2000" dirty="0"/>
              <a:t>rövid távú módosítása </a:t>
            </a:r>
            <a:endParaRPr lang="sk-SK" sz="2000" dirty="0"/>
          </a:p>
          <a:p>
            <a:pPr lvl="1"/>
            <a:r>
              <a:rPr lang="fr-BE" sz="2000" dirty="0"/>
              <a:t>Csökkenő </a:t>
            </a:r>
            <a:r>
              <a:rPr lang="fr-BE" sz="1600" dirty="0"/>
              <a:t>I</a:t>
            </a:r>
            <a:r>
              <a:rPr lang="fr-BE" sz="1600" baseline="-25000" dirty="0"/>
              <a:t>P</a:t>
            </a:r>
          </a:p>
          <a:p>
            <a:pPr lvl="1"/>
            <a:r>
              <a:rPr lang="fr-BE" sz="2000" dirty="0"/>
              <a:t>Nagyobb koherencia</a:t>
            </a:r>
          </a:p>
          <a:p>
            <a:pPr lvl="1"/>
            <a:r>
              <a:rPr lang="fr-BE" sz="2000" dirty="0"/>
              <a:t>A Proctor-görbe változása jobb tömörítéssel</a:t>
            </a:r>
          </a:p>
          <a:p>
            <a:pPr lvl="1"/>
            <a:r>
              <a:rPr lang="fr-BE" sz="2000" dirty="0"/>
              <a:t>Nagyobb teherbírási képesség</a:t>
            </a:r>
          </a:p>
          <a:p>
            <a:pPr marL="457200" lvl="1" indent="0">
              <a:buNone/>
            </a:pPr>
            <a:endParaRPr lang="fr-BE" sz="2000" dirty="0"/>
          </a:p>
          <a:p>
            <a:r>
              <a:rPr lang="fr-BE" sz="2000" dirty="0"/>
              <a:t>A talaj tulajdonságainak </a:t>
            </a:r>
            <a:r>
              <a:rPr lang="fr-BE" sz="2000" b="1" dirty="0"/>
              <a:t>hosszú távú megváltoztatása</a:t>
            </a:r>
            <a:endParaRPr lang="fr-BE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241D58-43F3-404F-8F40-15ECBD551B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C5762E-BB0D-46BF-A43F-C71E0717ED3D}" type="slidenum">
              <a:rPr lang="fr-BE" smtClean="0"/>
              <a:pPr/>
              <a:t>7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D2050-7EA8-4850-9C89-CF8609D2B0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BE" b="1" dirty="0"/>
              <a:t>European Lime Association</a:t>
            </a:r>
            <a:endParaRPr lang="fr-BE" b="1" dirty="0"/>
          </a:p>
        </p:txBody>
      </p:sp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014515FD-A8D5-4D26-9F92-570E5F813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197" y="1397752"/>
            <a:ext cx="5193803" cy="2511557"/>
          </a:xfrm>
          <a:prstGeom prst="rect">
            <a:avLst/>
          </a:prstGeom>
        </p:spPr>
      </p:pic>
      <p:pic>
        <p:nvPicPr>
          <p:cNvPr id="9" name="Picture 8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00E4F495-8267-43E9-89FF-9B6E8864F4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606" y="3995732"/>
            <a:ext cx="4977394" cy="2508509"/>
          </a:xfrm>
          <a:prstGeom prst="rect">
            <a:avLst/>
          </a:prstGeom>
        </p:spPr>
      </p:pic>
      <p:sp>
        <p:nvSpPr>
          <p:cNvPr id="10" name="Title 7">
            <a:extLst>
              <a:ext uri="{FF2B5EF4-FFF2-40B4-BE49-F238E27FC236}">
                <a16:creationId xmlns:a16="http://schemas.microsoft.com/office/drawing/2014/main" id="{B89BA049-78AF-4B35-8F01-7529D0E13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0513"/>
            <a:ext cx="10515600" cy="1058862"/>
          </a:xfrm>
        </p:spPr>
        <p:txBody>
          <a:bodyPr>
            <a:normAutofit fontScale="90000"/>
          </a:bodyPr>
          <a:lstStyle/>
          <a:p>
            <a:r>
              <a:rPr lang="nl-BE" dirty="0"/>
              <a:t>A talaj mésszel történő kezelésének alapelvei</a:t>
            </a:r>
            <a:br>
              <a:rPr lang="nl-BE" dirty="0"/>
            </a:b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65675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15B03A-A08C-4F1B-B4DA-1655C92210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/>
          <a:lstStyle/>
          <a:p>
            <a:fld id="{E3B421E3-6209-4919-98DA-298E4E09F1EC}" type="slidenum">
              <a:rPr lang="fr-BE" smtClean="0"/>
              <a:pPr/>
              <a:t>8</a:t>
            </a:fld>
            <a:endParaRPr lang="fr-BE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2EDCCFC-F367-4AF2-BF06-86BFC3ED9C1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b="1" dirty="0"/>
              <a:t>European Lime Association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A55001-CB97-45B3-95A0-ECB51DC5CA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BE" dirty="0">
                <a:solidFill>
                  <a:schemeClr val="bg1">
                    <a:lumMod val="75000"/>
                  </a:schemeClr>
                </a:solidFill>
              </a:rPr>
              <a:t>A talaj mésszel történő kezelésének alapelvei</a:t>
            </a:r>
          </a:p>
          <a:p>
            <a:r>
              <a:rPr lang="nl-BE" dirty="0"/>
              <a:t>Laboratóriumi vizsgálat</a:t>
            </a:r>
          </a:p>
          <a:p>
            <a:r>
              <a:rPr lang="nl-BE" dirty="0">
                <a:solidFill>
                  <a:schemeClr val="bg1">
                    <a:lumMod val="75000"/>
                  </a:schemeClr>
                </a:solidFill>
              </a:rPr>
              <a:t>Végrehajtás és ellenőrzés</a:t>
            </a:r>
          </a:p>
          <a:p>
            <a:r>
              <a:rPr lang="nl-BE" dirty="0">
                <a:solidFill>
                  <a:schemeClr val="bg1">
                    <a:lumMod val="75000"/>
                  </a:schemeClr>
                </a:solidFill>
              </a:rPr>
              <a:t>Piac és alkalmazások - a mész mint fenntartható megoldás</a:t>
            </a:r>
          </a:p>
          <a:p>
            <a:r>
              <a:rPr lang="nl-BE" dirty="0">
                <a:solidFill>
                  <a:schemeClr val="bg1">
                    <a:lumMod val="75000"/>
                  </a:schemeClr>
                </a:solidFill>
              </a:rPr>
              <a:t>Esettanulmányok</a:t>
            </a:r>
          </a:p>
        </p:txBody>
      </p:sp>
    </p:spTree>
    <p:extLst>
      <p:ext uri="{BB962C8B-B14F-4D97-AF65-F5344CB8AC3E}">
        <p14:creationId xmlns:p14="http://schemas.microsoft.com/office/powerpoint/2010/main" val="3158247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3B40598-D569-4346-B518-F19EF222C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Laboratóriumi vizsgálatok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963575-A7F5-49F2-8EBD-241A5AFA9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8351"/>
            <a:ext cx="7656095" cy="4555353"/>
          </a:xfrm>
        </p:spPr>
        <p:txBody>
          <a:bodyPr/>
          <a:lstStyle/>
          <a:p>
            <a:r>
              <a:rPr lang="fr-BE" dirty="0"/>
              <a:t>A meszes kezelés megvalósíthatósága</a:t>
            </a:r>
            <a:endParaRPr lang="sk-SK" dirty="0"/>
          </a:p>
          <a:p>
            <a:r>
              <a:rPr lang="fr-BE" dirty="0"/>
              <a:t>Optimális adagolás a kívánt követelmények megvalósításához</a:t>
            </a:r>
            <a:endParaRPr lang="sk-SK" dirty="0"/>
          </a:p>
          <a:p>
            <a:r>
              <a:rPr lang="fr-BE" dirty="0"/>
              <a:t> Lépések :</a:t>
            </a:r>
          </a:p>
          <a:p>
            <a:pPr lvl="1"/>
            <a:r>
              <a:rPr lang="fr-BE" dirty="0"/>
              <a:t>Talajtípus azonosítása</a:t>
            </a:r>
          </a:p>
          <a:p>
            <a:pPr lvl="1"/>
            <a:r>
              <a:rPr lang="fr-BE" dirty="0"/>
              <a:t>Homogenizálás</a:t>
            </a:r>
          </a:p>
          <a:p>
            <a:pPr lvl="1"/>
            <a:r>
              <a:rPr lang="fr-BE" dirty="0"/>
              <a:t>Víz adagolása </a:t>
            </a:r>
          </a:p>
          <a:p>
            <a:pPr lvl="1"/>
            <a:r>
              <a:rPr lang="fr-BE" dirty="0"/>
              <a:t>Keverés</a:t>
            </a:r>
          </a:p>
          <a:p>
            <a:pPr lvl="1"/>
            <a:r>
              <a:rPr lang="fr-BE" dirty="0"/>
              <a:t>Símítás</a:t>
            </a:r>
          </a:p>
          <a:p>
            <a:pPr lvl="1"/>
            <a:r>
              <a:rPr lang="fr-BE" dirty="0"/>
              <a:t>Tömörítés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F500E8-B7C4-4BA1-9646-9CF8AE6BBC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C5762E-BB0D-46BF-A43F-C71E0717ED3D}" type="slidenum">
              <a:rPr lang="fr-BE" smtClean="0"/>
              <a:pPr/>
              <a:t>9</a:t>
            </a:fld>
            <a:endParaRPr lang="fr-B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BD1204-3DA8-4BBE-822A-7E55A54E10C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nl-BE" b="1" dirty="0"/>
              <a:t>European Lime Association</a:t>
            </a:r>
            <a:endParaRPr lang="fr-BE" b="1" dirty="0"/>
          </a:p>
        </p:txBody>
      </p:sp>
      <p:pic>
        <p:nvPicPr>
          <p:cNvPr id="8" name="Picture 7" descr="A picture containing indoor, dirty&#10;&#10;Description automatically generated">
            <a:extLst>
              <a:ext uri="{FF2B5EF4-FFF2-40B4-BE49-F238E27FC236}">
                <a16:creationId xmlns:a16="http://schemas.microsoft.com/office/drawing/2014/main" id="{A7DB1C7D-74B3-4923-96D3-CEFD100B91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905" y="3582473"/>
            <a:ext cx="3284621" cy="2189747"/>
          </a:xfrm>
          <a:prstGeom prst="rect">
            <a:avLst/>
          </a:prstGeom>
        </p:spPr>
      </p:pic>
      <p:pic>
        <p:nvPicPr>
          <p:cNvPr id="10" name="Picture 9" descr="A picture containing indoor, wall, appliance, kitchen appliance&#10;&#10;Description automatically generated">
            <a:extLst>
              <a:ext uri="{FF2B5EF4-FFF2-40B4-BE49-F238E27FC236}">
                <a16:creationId xmlns:a16="http://schemas.microsoft.com/office/drawing/2014/main" id="{BA022CFE-08B9-4D0F-A86D-3E14BA55F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634662" y="586739"/>
            <a:ext cx="2707105" cy="270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0221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RR">
      <a:dk1>
        <a:sysClr val="windowText" lastClr="000000"/>
      </a:dk1>
      <a:lt1>
        <a:sysClr val="window" lastClr="FFFFFF"/>
      </a:lt1>
      <a:dk2>
        <a:srgbClr val="1D4851"/>
      </a:dk2>
      <a:lt2>
        <a:srgbClr val="E7E6E6"/>
      </a:lt2>
      <a:accent1>
        <a:srgbClr val="0085C7"/>
      </a:accent1>
      <a:accent2>
        <a:srgbClr val="CF6319"/>
      </a:accent2>
      <a:accent3>
        <a:srgbClr val="3A9946"/>
      </a:accent3>
      <a:accent4>
        <a:srgbClr val="527B85"/>
      </a:accent4>
      <a:accent5>
        <a:srgbClr val="D76448"/>
      </a:accent5>
      <a:accent6>
        <a:srgbClr val="7A8187"/>
      </a:accent6>
      <a:hlink>
        <a:srgbClr val="9CB1B8"/>
      </a:hlink>
      <a:folHlink>
        <a:srgbClr val="954F72"/>
      </a:folHlink>
    </a:clrScheme>
    <a:fontScheme name="CRR-OCW_centuryGothic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uveauTemplate2021_BRRC_EN_rev2.potx" id="{BB707E5E-EB2C-477C-A345-E775A057747B}" vid="{3689BE02-F0F6-419D-9DDA-7FE9707D159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RR-OCW_centuryGothic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NouveauTemplate2021_BRRC_EN_rev2</Template>
  <TotalTime>2206</TotalTime>
  <Words>1079</Words>
  <Application>Microsoft Office PowerPoint</Application>
  <PresentationFormat>Widescreen</PresentationFormat>
  <Paragraphs>247</Paragraphs>
  <Slides>23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Century Gothic</vt:lpstr>
      <vt:lpstr>Times New Roman</vt:lpstr>
      <vt:lpstr>Wingdings</vt:lpstr>
      <vt:lpstr>Office Theme</vt:lpstr>
      <vt:lpstr>Guideline about lime treatment in Europe Iránymutatás a talaj mésszel való kezeléséről Európában  Colette Grégoire (Belgian Road Research Centre) Christophe Denayer (Carmeuse Europe) Gontran Herrier (Lhoist)    </vt:lpstr>
      <vt:lpstr>Bevezetés</vt:lpstr>
      <vt:lpstr>PowerPoint Presentation</vt:lpstr>
      <vt:lpstr>A talaj mésszel történő kezelésének alapelvei </vt:lpstr>
      <vt:lpstr>A talaj mésszel történő kezelésének alapelvei </vt:lpstr>
      <vt:lpstr>A talaj mésszel történő kezelésének alapelvei </vt:lpstr>
      <vt:lpstr>A talaj mésszel történő kezelésének alapelvei </vt:lpstr>
      <vt:lpstr>PowerPoint Presentation</vt:lpstr>
      <vt:lpstr>Laboratóriumi vizsgálatok</vt:lpstr>
      <vt:lpstr>Laboratóriumi vizsgálatok</vt:lpstr>
      <vt:lpstr>Laboratóriumi vizsgálatok</vt:lpstr>
      <vt:lpstr>PowerPoint Presentation</vt:lpstr>
      <vt:lpstr>Execution and controls</vt:lpstr>
      <vt:lpstr>Kivitelezés és ellenőrzés</vt:lpstr>
      <vt:lpstr>Kivitelezés és ellenőrzés</vt:lpstr>
      <vt:lpstr>PowerPoint Presentation</vt:lpstr>
      <vt:lpstr>Piaci és alkalmazás-fenntartható megoldások</vt:lpstr>
      <vt:lpstr>Piaci és alkalmazás-fenntartható megoldások</vt:lpstr>
      <vt:lpstr>Piaci és alkalmazás-fenntartható megoldások</vt:lpstr>
      <vt:lpstr>PowerPoint Presentation</vt:lpstr>
      <vt:lpstr>Esettanulmányok</vt:lpstr>
      <vt:lpstr>Következtetések</vt:lpstr>
      <vt:lpstr>Deputy Head of Division, Senior Researcher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General instructions</dc:title>
  <dc:creator>Grégoire Colette</dc:creator>
  <cp:lastModifiedBy>Grégoire Colette</cp:lastModifiedBy>
  <cp:revision>4</cp:revision>
  <cp:lastPrinted>2022-12-06T09:39:53Z</cp:lastPrinted>
  <dcterms:created xsi:type="dcterms:W3CDTF">2022-03-18T09:52:46Z</dcterms:created>
  <dcterms:modified xsi:type="dcterms:W3CDTF">2022-12-06T09:42:24Z</dcterms:modified>
</cp:coreProperties>
</file>