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omments/modernComment_2E2_C97B9427.xml" ContentType="application/vnd.ms-powerpoint.comment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rts/chart3.xml" ContentType="application/vnd.openxmlformats-officedocument.drawingml.char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613" r:id="rId2"/>
    <p:sldId id="280" r:id="rId3"/>
    <p:sldId id="358" r:id="rId4"/>
    <p:sldId id="617" r:id="rId5"/>
    <p:sldId id="4612" r:id="rId6"/>
    <p:sldId id="382" r:id="rId7"/>
    <p:sldId id="4611" r:id="rId8"/>
    <p:sldId id="334" r:id="rId9"/>
    <p:sldId id="342" r:id="rId10"/>
    <p:sldId id="343" r:id="rId11"/>
    <p:sldId id="345" r:id="rId12"/>
    <p:sldId id="738" r:id="rId13"/>
    <p:sldId id="4594" r:id="rId14"/>
    <p:sldId id="377" r:id="rId15"/>
    <p:sldId id="740" r:id="rId16"/>
    <p:sldId id="389" r:id="rId17"/>
    <p:sldId id="429" r:id="rId18"/>
    <p:sldId id="392" r:id="rId19"/>
    <p:sldId id="393" r:id="rId20"/>
    <p:sldId id="394" r:id="rId21"/>
    <p:sldId id="395" r:id="rId22"/>
    <p:sldId id="396" r:id="rId23"/>
    <p:sldId id="398" r:id="rId24"/>
    <p:sldId id="397" r:id="rId25"/>
    <p:sldId id="430" r:id="rId26"/>
    <p:sldId id="418" r:id="rId27"/>
    <p:sldId id="336" r:id="rId28"/>
    <p:sldId id="4607" r:id="rId29"/>
    <p:sldId id="259" r:id="rId30"/>
    <p:sldId id="262" r:id="rId31"/>
    <p:sldId id="264" r:id="rId32"/>
    <p:sldId id="263" r:id="rId33"/>
    <p:sldId id="267" r:id="rId34"/>
    <p:sldId id="4480" r:id="rId35"/>
    <p:sldId id="281" r:id="rId36"/>
    <p:sldId id="4601" r:id="rId37"/>
    <p:sldId id="4608" r:id="rId38"/>
    <p:sldId id="4610" r:id="rId39"/>
    <p:sldId id="258" r:id="rId40"/>
  </p:sldIdLst>
  <p:sldSz cx="12192000" cy="6858000"/>
  <p:notesSz cx="7010400" cy="9296400"/>
  <p:custDataLst>
    <p:tags r:id="rId43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E93104-3F49-9646-2150-08B7B7D52D9C}" name="Denayer Christophe" initials="DC" userId="S::cdenayer@carmeuse.net::9b5ca946-2a25-48e2-80a5-d11f3bd8563b" providerId="AD"/>
  <p188:author id="{119B1E66-540D-2A66-C13C-5ACF85C2FD97}" name="Lennerts Frédéric" initials="LF" userId="S::flennerts@carmeuse.net::355d744f-5dd3-4a7d-a6fe-54f9ded7f1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96"/>
    <a:srgbClr val="074D67"/>
    <a:srgbClr val="FCB414"/>
    <a:srgbClr val="CB1B4A"/>
    <a:srgbClr val="42AFB6"/>
    <a:srgbClr val="C2C923"/>
    <a:srgbClr val="007A7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7104A-9DAF-45EB-A9D7-10A366570993}" v="331" dt="2022-12-05T11:03:11.537"/>
    <p1510:client id="{3DA417DB-039D-5F6E-250E-E48CD3270DF2}" v="75" dt="2022-12-05T09:07:34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95" autoAdjust="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haas\Documents\ESMGE\Diagramm%20Reaktionsverteilun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150793030409662E-2"/>
          <c:y val="1.7818564333997165E-2"/>
          <c:w val="0.91693635660145512"/>
          <c:h val="0.85211260512405429"/>
        </c:manualLayout>
      </c:layout>
      <c:areaChart>
        <c:grouping val="stack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Supply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Sheet1!$B$3:$BS$3</c:f>
              <c:numCache>
                <c:formatCode>General</c:formatCode>
                <c:ptCount val="70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  <c:pt idx="61">
                  <c:v>2022</c:v>
                </c:pt>
                <c:pt idx="62">
                  <c:v>2023</c:v>
                </c:pt>
                <c:pt idx="63">
                  <c:v>2024</c:v>
                </c:pt>
                <c:pt idx="64">
                  <c:v>2025</c:v>
                </c:pt>
                <c:pt idx="65">
                  <c:v>2026</c:v>
                </c:pt>
                <c:pt idx="66">
                  <c:v>2027</c:v>
                </c:pt>
                <c:pt idx="67">
                  <c:v>2028</c:v>
                </c:pt>
                <c:pt idx="68">
                  <c:v>2029</c:v>
                </c:pt>
                <c:pt idx="69">
                  <c:v>2030</c:v>
                </c:pt>
              </c:numCache>
            </c:numRef>
          </c:cat>
          <c:val>
            <c:numRef>
              <c:f>Sheet1!$B$4:$BS$4</c:f>
              <c:numCache>
                <c:formatCode>General</c:formatCode>
                <c:ptCount val="70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36">
                  <c:v>30</c:v>
                </c:pt>
                <c:pt idx="37">
                  <c:v>30</c:v>
                </c:pt>
                <c:pt idx="38">
                  <c:v>30</c:v>
                </c:pt>
                <c:pt idx="39">
                  <c:v>30</c:v>
                </c:pt>
                <c:pt idx="40">
                  <c:v>30</c:v>
                </c:pt>
                <c:pt idx="41">
                  <c:v>30</c:v>
                </c:pt>
                <c:pt idx="42">
                  <c:v>30</c:v>
                </c:pt>
                <c:pt idx="43">
                  <c:v>30</c:v>
                </c:pt>
                <c:pt idx="44">
                  <c:v>30</c:v>
                </c:pt>
                <c:pt idx="45">
                  <c:v>30</c:v>
                </c:pt>
                <c:pt idx="58">
                  <c:v>150</c:v>
                </c:pt>
                <c:pt idx="59">
                  <c:v>150</c:v>
                </c:pt>
                <c:pt idx="63">
                  <c:v>200</c:v>
                </c:pt>
                <c:pt idx="64">
                  <c:v>200</c:v>
                </c:pt>
                <c:pt idx="65">
                  <c:v>200</c:v>
                </c:pt>
                <c:pt idx="66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FA-4F5B-BA37-0A127A2E9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6827071"/>
        <c:axId val="1656832479"/>
      </c:areaChart>
      <c:catAx>
        <c:axId val="16568270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56832479"/>
        <c:crosses val="autoZero"/>
        <c:auto val="1"/>
        <c:lblAlgn val="ctr"/>
        <c:lblOffset val="100"/>
        <c:noMultiLvlLbl val="0"/>
      </c:catAx>
      <c:valAx>
        <c:axId val="1656832479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568270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944444444444442E-2"/>
          <c:y val="4.6272236803732859E-2"/>
          <c:w val="0.96805553595547511"/>
          <c:h val="0.91647421074632818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5"/>
          <c:dPt>
            <c:idx val="0"/>
            <c:bubble3D val="0"/>
            <c:spPr>
              <a:solidFill>
                <a:srgbClr val="00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E24-48FF-ABBD-DFC48304630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E24-48FF-ABBD-DFC48304630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E24-48FF-ABBD-DFC48304630C}"/>
              </c:ext>
            </c:extLst>
          </c:dPt>
          <c:dLbls>
            <c:dLbl>
              <c:idx val="0"/>
              <c:layout>
                <c:manualLayout>
                  <c:x val="-0.10596619115101132"/>
                  <c:y val="6.33829782218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24-48FF-ABBD-DFC48304630C}"/>
                </c:ext>
              </c:extLst>
            </c:dLbl>
            <c:dLbl>
              <c:idx val="1"/>
              <c:layout>
                <c:manualLayout>
                  <c:x val="-0.2427121463393094"/>
                  <c:y val="-0.33801304675560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24-48FF-ABBD-DFC48304630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Calibri" panose="020F050202020403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Tabelle1!$A$1:$A$3</c:f>
              <c:strCache>
                <c:ptCount val="3"/>
                <c:pt idx="0">
                  <c:v>Available lime</c:v>
                </c:pt>
                <c:pt idx="1">
                  <c:v>Puzzolanic reaction</c:v>
                </c:pt>
                <c:pt idx="2">
                  <c:v>Carbonation</c:v>
                </c:pt>
              </c:strCache>
            </c:strRef>
          </c:cat>
          <c:val>
            <c:numRef>
              <c:f>Tabelle1!$B$1:$B$3</c:f>
              <c:numCache>
                <c:formatCode>General</c:formatCode>
                <c:ptCount val="3"/>
                <c:pt idx="0">
                  <c:v>0.14000000000000001</c:v>
                </c:pt>
                <c:pt idx="1">
                  <c:v>0.46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24-48FF-ABBD-DFC483046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870646766169153E-2"/>
          <c:y val="7.6122931442080377E-2"/>
          <c:w val="0.94825870646766164"/>
          <c:h val="0.8510638297872340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27C22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A902-4B96-A09A-3AB3A14F11F4}"/>
              </c:ext>
            </c:extLst>
          </c:dPt>
          <c:dLbls>
            <c:dLbl>
              <c:idx val="0"/>
              <c:layout>
                <c:manualLayout>
                  <c:x val="0"/>
                  <c:y val="-0.3489361702127659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902-4B96-A09A-3AB3A14F11F4}"/>
                </c:ext>
              </c:extLst>
            </c:dLbl>
            <c:dLbl>
              <c:idx val="1"/>
              <c:layout>
                <c:manualLayout>
                  <c:x val="0"/>
                  <c:y val="-0.2193853427895981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902-4B96-A09A-3AB3A14F11F4}"/>
                </c:ext>
              </c:extLst>
            </c:dLbl>
            <c:dLbl>
              <c:idx val="2"/>
              <c:layout>
                <c:manualLayout>
                  <c:x val="0"/>
                  <c:y val="-0.1489361702127659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902-4B96-A09A-3AB3A14F11F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856</c:v>
                </c:pt>
                <c:pt idx="1">
                  <c:v>500</c:v>
                </c:pt>
                <c:pt idx="2">
                  <c:v>-314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02-4B96-A09A-3AB3A14F1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58977536"/>
        <c:axId val="1"/>
      </c:barChart>
      <c:catAx>
        <c:axId val="20589775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856"/>
          <c:min val="-314"/>
        </c:scaling>
        <c:delete val="1"/>
        <c:axPos val="l"/>
        <c:numFmt formatCode="General" sourceLinked="1"/>
        <c:majorTickMark val="out"/>
        <c:minorTickMark val="none"/>
        <c:tickLblPos val="nextTo"/>
        <c:crossAx val="205897753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E2_C97B942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EB9E72-CF97-4952-BD46-B55C97F3AAD8}" authorId="{119B1E66-540D-2A66-C13C-5ACF85C2FD97}" status="resolved" created="2022-09-09T15:19:16.725" complete="100000">
    <pc:sldMkLst xmlns:pc="http://schemas.microsoft.com/office/powerpoint/2013/main/command">
      <pc:docMk/>
      <pc:sldMk cId="3380319271" sldId="736"/>
    </pc:sldMkLst>
    <p188:replyLst>
      <p188:reply id="{C2603D4F-ECC8-4DAD-AABB-51F38CA8E61F}" authorId="{7EE93104-3F49-9646-2150-08B7B7D52D9C}" created="2022-09-11T10:25:37.518">
        <p188:txBody>
          <a:bodyPr/>
          <a:lstStyle/>
          <a:p>
            <a:r>
              <a:rPr lang="en-US"/>
              <a:t>Highways FR started in 1960, and in BE in 1970</a:t>
            </a:r>
          </a:p>
        </p188:txBody>
      </p188:reply>
    </p188:replyLst>
    <p188:txBody>
      <a:bodyPr/>
      <a:lstStyle/>
      <a:p>
        <a:r>
          <a:rPr lang="en-US"/>
          <a:t>[@Denayer Christophe] we have simplified it a lot as the main message here is to show our products are used in more and bigger earthworks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427965-6144-4AD1-A093-262C5C93FCA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4794E7BF-1209-4E0E-A948-9AE74D1D51AD}">
      <dgm:prSet/>
      <dgm:spPr/>
      <dgm:t>
        <a:bodyPr/>
        <a:lstStyle/>
        <a:p>
          <a:pPr algn="l">
            <a:buNone/>
          </a:pPr>
          <a:endParaRPr lang="sk-SK" dirty="0"/>
        </a:p>
      </dgm:t>
    </dgm:pt>
    <dgm:pt modelId="{B3B28BF8-AB8A-49D5-A81A-777B4D61C344}" type="parTrans" cxnId="{25A2BF11-D125-4619-AAA3-F180307AB106}">
      <dgm:prSet/>
      <dgm:spPr/>
      <dgm:t>
        <a:bodyPr/>
        <a:lstStyle/>
        <a:p>
          <a:endParaRPr lang="sk-SK"/>
        </a:p>
      </dgm:t>
    </dgm:pt>
    <dgm:pt modelId="{344B009C-503C-4AD6-94EC-D4B52D20D785}" type="sibTrans" cxnId="{25A2BF11-D125-4619-AAA3-F180307AB106}">
      <dgm:prSet/>
      <dgm:spPr/>
      <dgm:t>
        <a:bodyPr/>
        <a:lstStyle/>
        <a:p>
          <a:endParaRPr lang="sk-SK"/>
        </a:p>
      </dgm:t>
    </dgm:pt>
    <dgm:pt modelId="{058710A1-9E0A-469E-8F6D-47DB81F11F0E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GB" dirty="0"/>
            <a:t>“Poor rated”</a:t>
          </a:r>
          <a:r>
            <a:rPr lang="en-US" dirty="0"/>
            <a:t>​</a:t>
          </a:r>
          <a:endParaRPr lang="sk-SK" dirty="0"/>
        </a:p>
      </dgm:t>
    </dgm:pt>
    <dgm:pt modelId="{45D73427-0AE0-42B1-9625-467D6DA26086}" type="parTrans" cxnId="{440687A0-63BC-4AD9-8CC7-C6ACE26AC88E}">
      <dgm:prSet/>
      <dgm:spPr/>
      <dgm:t>
        <a:bodyPr/>
        <a:lstStyle/>
        <a:p>
          <a:endParaRPr lang="sk-SK"/>
        </a:p>
      </dgm:t>
    </dgm:pt>
    <dgm:pt modelId="{4621B39F-FAA1-4231-B205-56FFEEC33F33}" type="sibTrans" cxnId="{440687A0-63BC-4AD9-8CC7-C6ACE26AC88E}">
      <dgm:prSet/>
      <dgm:spPr/>
      <dgm:t>
        <a:bodyPr/>
        <a:lstStyle/>
        <a:p>
          <a:endParaRPr lang="sk-SK"/>
        </a:p>
      </dgm:t>
    </dgm:pt>
    <dgm:pt modelId="{70DD450F-FC6E-4BCB-8BBB-36D575E509A1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GB" dirty="0"/>
            <a:t>Difficult for geo-engineers</a:t>
          </a:r>
          <a:endParaRPr lang="sk-SK" dirty="0"/>
        </a:p>
      </dgm:t>
    </dgm:pt>
    <dgm:pt modelId="{32C1A5B0-E225-4703-80A9-D0B254E9739C}" type="parTrans" cxnId="{AEDE100F-1668-4A84-AF79-0C171F20184D}">
      <dgm:prSet/>
      <dgm:spPr/>
      <dgm:t>
        <a:bodyPr/>
        <a:lstStyle/>
        <a:p>
          <a:endParaRPr lang="sk-SK"/>
        </a:p>
      </dgm:t>
    </dgm:pt>
    <dgm:pt modelId="{A171D844-FC29-47FB-A9E0-9C1127516B49}" type="sibTrans" cxnId="{AEDE100F-1668-4A84-AF79-0C171F20184D}">
      <dgm:prSet/>
      <dgm:spPr/>
      <dgm:t>
        <a:bodyPr/>
        <a:lstStyle/>
        <a:p>
          <a:endParaRPr lang="sk-SK"/>
        </a:p>
      </dgm:t>
    </dgm:pt>
    <dgm:pt modelId="{1098FF67-2B22-4587-AFE3-F905936D663A}">
      <dgm:prSet/>
      <dgm:spPr/>
      <dgm:t>
        <a:bodyPr/>
        <a:lstStyle/>
        <a:p>
          <a:pPr algn="l">
            <a:buNone/>
          </a:pPr>
          <a:endParaRPr lang="sk-SK" dirty="0"/>
        </a:p>
      </dgm:t>
    </dgm:pt>
    <dgm:pt modelId="{F3AA3379-FAB5-40A3-815B-D7B8835F374D}" type="parTrans" cxnId="{0B8235DD-66C0-4935-B137-C45E146B2A93}">
      <dgm:prSet/>
      <dgm:spPr/>
      <dgm:t>
        <a:bodyPr/>
        <a:lstStyle/>
        <a:p>
          <a:endParaRPr lang="sk-SK"/>
        </a:p>
      </dgm:t>
    </dgm:pt>
    <dgm:pt modelId="{89CD97FA-50FB-432E-A09D-CB621AC4E8F7}" type="sibTrans" cxnId="{0B8235DD-66C0-4935-B137-C45E146B2A93}">
      <dgm:prSet/>
      <dgm:spPr/>
      <dgm:t>
        <a:bodyPr/>
        <a:lstStyle/>
        <a:p>
          <a:endParaRPr lang="sk-SK"/>
        </a:p>
      </dgm:t>
    </dgm:pt>
    <dgm:pt modelId="{07358D1F-943D-4659-842E-78D810724F10}">
      <dgm:prSet/>
      <dgm:spPr/>
      <dgm:t>
        <a:bodyPr/>
        <a:lstStyle/>
        <a:p>
          <a:pPr algn="ctr">
            <a:buNone/>
          </a:pPr>
          <a:r>
            <a:rPr lang="en-GB" dirty="0"/>
            <a:t>Soil Treated Layers</a:t>
          </a:r>
          <a:endParaRPr lang="sk-SK" dirty="0"/>
        </a:p>
      </dgm:t>
    </dgm:pt>
    <dgm:pt modelId="{FF5144A0-F320-45AA-B340-704DDA738F6A}" type="parTrans" cxnId="{6B672A90-0D07-405B-A8B7-470C36F504BF}">
      <dgm:prSet/>
      <dgm:spPr/>
      <dgm:t>
        <a:bodyPr/>
        <a:lstStyle/>
        <a:p>
          <a:endParaRPr lang="sk-SK"/>
        </a:p>
      </dgm:t>
    </dgm:pt>
    <dgm:pt modelId="{4B900A5C-BC1B-4F7C-9579-27032E9D129A}" type="sibTrans" cxnId="{6B672A90-0D07-405B-A8B7-470C36F504BF}">
      <dgm:prSet/>
      <dgm:spPr/>
      <dgm:t>
        <a:bodyPr/>
        <a:lstStyle/>
        <a:p>
          <a:endParaRPr lang="sk-SK"/>
        </a:p>
      </dgm:t>
    </dgm:pt>
    <dgm:pt modelId="{77AF1298-C81E-4057-9A0D-9F9F29922AFB}">
      <dgm:prSet/>
      <dgm:spPr/>
      <dgm:t>
        <a:bodyPr/>
        <a:lstStyle/>
        <a:p>
          <a:pPr algn="ctr">
            <a:buNone/>
          </a:pPr>
          <a:r>
            <a:rPr lang="en-GB" dirty="0"/>
            <a:t>For capping layers, subgrade &amp; fills</a:t>
          </a:r>
          <a:endParaRPr lang="sk-SK" dirty="0"/>
        </a:p>
      </dgm:t>
    </dgm:pt>
    <dgm:pt modelId="{18721E91-F282-498D-8A4E-238C1FFE3728}" type="parTrans" cxnId="{B4A84853-8DE6-48F9-BAD0-78AF20B39456}">
      <dgm:prSet/>
      <dgm:spPr/>
      <dgm:t>
        <a:bodyPr/>
        <a:lstStyle/>
        <a:p>
          <a:endParaRPr lang="sk-SK"/>
        </a:p>
      </dgm:t>
    </dgm:pt>
    <dgm:pt modelId="{6116285F-DBBF-4706-9547-71839C26166F}" type="sibTrans" cxnId="{B4A84853-8DE6-48F9-BAD0-78AF20B39456}">
      <dgm:prSet/>
      <dgm:spPr/>
      <dgm:t>
        <a:bodyPr/>
        <a:lstStyle/>
        <a:p>
          <a:endParaRPr lang="sk-SK"/>
        </a:p>
      </dgm:t>
    </dgm:pt>
    <dgm:pt modelId="{53ACC346-B8E5-4832-BE08-547DC2C15631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GB" dirty="0"/>
            <a:t>Marginal soils</a:t>
          </a:r>
          <a:r>
            <a:rPr lang="en-US" dirty="0"/>
            <a:t>​</a:t>
          </a:r>
          <a:endParaRPr lang="sk-SK" dirty="0"/>
        </a:p>
      </dgm:t>
    </dgm:pt>
    <dgm:pt modelId="{477B4D23-9E47-4167-87A8-09893EBBAC96}" type="sibTrans" cxnId="{6DE68D14-1C64-4B19-AAAB-336E0AA9987A}">
      <dgm:prSet/>
      <dgm:spPr/>
      <dgm:t>
        <a:bodyPr/>
        <a:lstStyle/>
        <a:p>
          <a:endParaRPr lang="sk-SK"/>
        </a:p>
      </dgm:t>
    </dgm:pt>
    <dgm:pt modelId="{BE581FC8-15B8-4284-853D-7C7FF911FD1C}" type="parTrans" cxnId="{6DE68D14-1C64-4B19-AAAB-336E0AA9987A}">
      <dgm:prSet/>
      <dgm:spPr/>
      <dgm:t>
        <a:bodyPr/>
        <a:lstStyle/>
        <a:p>
          <a:endParaRPr lang="sk-SK"/>
        </a:p>
      </dgm:t>
    </dgm:pt>
    <dgm:pt modelId="{4CA8E85B-6F33-471B-ADB2-6B57BA0D646F}" type="pres">
      <dgm:prSet presAssocID="{2A427965-6144-4AD1-A093-262C5C93FCA6}" presName="Name0" presStyleCnt="0">
        <dgm:presLayoutVars>
          <dgm:dir/>
          <dgm:resizeHandles val="exact"/>
        </dgm:presLayoutVars>
      </dgm:prSet>
      <dgm:spPr/>
    </dgm:pt>
    <dgm:pt modelId="{D0E1C8A3-020B-459F-BA89-541D57F29B0A}" type="pres">
      <dgm:prSet presAssocID="{4794E7BF-1209-4E0E-A948-9AE74D1D51AD}" presName="composite" presStyleCnt="0"/>
      <dgm:spPr/>
    </dgm:pt>
    <dgm:pt modelId="{A0BB372B-1636-43C4-AAB7-1AE1D9A60511}" type="pres">
      <dgm:prSet presAssocID="{4794E7BF-1209-4E0E-A948-9AE74D1D51AD}" presName="rect1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7BEB5851-0A46-4030-A23C-5EBBCCB02542}" type="pres">
      <dgm:prSet presAssocID="{4794E7BF-1209-4E0E-A948-9AE74D1D51AD}" presName="wedgeRectCallout1" presStyleLbl="node1" presStyleIdx="0" presStyleCnt="2">
        <dgm:presLayoutVars>
          <dgm:bulletEnabled val="1"/>
        </dgm:presLayoutVars>
      </dgm:prSet>
      <dgm:spPr/>
    </dgm:pt>
    <dgm:pt modelId="{33755BD8-6AEE-4295-B4DC-D762226663EC}" type="pres">
      <dgm:prSet presAssocID="{344B009C-503C-4AD6-94EC-D4B52D20D785}" presName="sibTrans" presStyleCnt="0"/>
      <dgm:spPr/>
    </dgm:pt>
    <dgm:pt modelId="{84C4A99B-3CBB-426E-97D2-EF78D032527A}" type="pres">
      <dgm:prSet presAssocID="{1098FF67-2B22-4587-AFE3-F905936D663A}" presName="composite" presStyleCnt="0"/>
      <dgm:spPr/>
    </dgm:pt>
    <dgm:pt modelId="{09B8D384-01B8-45B0-A933-AF23A3B75B3D}" type="pres">
      <dgm:prSet presAssocID="{1098FF67-2B22-4587-AFE3-F905936D663A}" presName="rect1" presStyleLbl="b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5BB54920-4B7F-4733-BFDD-6BF68CDFDCDD}" type="pres">
      <dgm:prSet presAssocID="{1098FF67-2B22-4587-AFE3-F905936D663A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AEDE100F-1668-4A84-AF79-0C171F20184D}" srcId="{4794E7BF-1209-4E0E-A948-9AE74D1D51AD}" destId="{70DD450F-FC6E-4BCB-8BBB-36D575E509A1}" srcOrd="2" destOrd="0" parTransId="{32C1A5B0-E225-4703-80A9-D0B254E9739C}" sibTransId="{A171D844-FC29-47FB-A9E0-9C1127516B49}"/>
    <dgm:cxn modelId="{25A2BF11-D125-4619-AAA3-F180307AB106}" srcId="{2A427965-6144-4AD1-A093-262C5C93FCA6}" destId="{4794E7BF-1209-4E0E-A948-9AE74D1D51AD}" srcOrd="0" destOrd="0" parTransId="{B3B28BF8-AB8A-49D5-A81A-777B4D61C344}" sibTransId="{344B009C-503C-4AD6-94EC-D4B52D20D785}"/>
    <dgm:cxn modelId="{6DE68D14-1C64-4B19-AAAB-336E0AA9987A}" srcId="{4794E7BF-1209-4E0E-A948-9AE74D1D51AD}" destId="{53ACC346-B8E5-4832-BE08-547DC2C15631}" srcOrd="0" destOrd="0" parTransId="{BE581FC8-15B8-4284-853D-7C7FF911FD1C}" sibTransId="{477B4D23-9E47-4167-87A8-09893EBBAC96}"/>
    <dgm:cxn modelId="{F583A228-C43B-4B42-9CC3-1AAD5AADFE34}" type="presOf" srcId="{77AF1298-C81E-4057-9A0D-9F9F29922AFB}" destId="{5BB54920-4B7F-4733-BFDD-6BF68CDFDCDD}" srcOrd="0" destOrd="2" presId="urn:microsoft.com/office/officeart/2008/layout/BendingPictureCaptionList"/>
    <dgm:cxn modelId="{9D7A1839-78F0-4004-836E-AC9DF8C88593}" type="presOf" srcId="{1098FF67-2B22-4587-AFE3-F905936D663A}" destId="{5BB54920-4B7F-4733-BFDD-6BF68CDFDCDD}" srcOrd="0" destOrd="0" presId="urn:microsoft.com/office/officeart/2008/layout/BendingPictureCaptionList"/>
    <dgm:cxn modelId="{430BAD39-DFFA-497F-A2AA-747BB0FE5DE6}" type="presOf" srcId="{07358D1F-943D-4659-842E-78D810724F10}" destId="{5BB54920-4B7F-4733-BFDD-6BF68CDFDCDD}" srcOrd="0" destOrd="1" presId="urn:microsoft.com/office/officeart/2008/layout/BendingPictureCaptionList"/>
    <dgm:cxn modelId="{B4A84853-8DE6-48F9-BAD0-78AF20B39456}" srcId="{1098FF67-2B22-4587-AFE3-F905936D663A}" destId="{77AF1298-C81E-4057-9A0D-9F9F29922AFB}" srcOrd="1" destOrd="0" parTransId="{18721E91-F282-498D-8A4E-238C1FFE3728}" sibTransId="{6116285F-DBBF-4706-9547-71839C26166F}"/>
    <dgm:cxn modelId="{8E115075-4EB3-43AC-8BB1-300902EB58E5}" type="presOf" srcId="{4794E7BF-1209-4E0E-A948-9AE74D1D51AD}" destId="{7BEB5851-0A46-4030-A23C-5EBBCCB02542}" srcOrd="0" destOrd="0" presId="urn:microsoft.com/office/officeart/2008/layout/BendingPictureCaptionList"/>
    <dgm:cxn modelId="{98060288-D742-452D-ADFB-87D87E372DBA}" type="presOf" srcId="{53ACC346-B8E5-4832-BE08-547DC2C15631}" destId="{7BEB5851-0A46-4030-A23C-5EBBCCB02542}" srcOrd="0" destOrd="1" presId="urn:microsoft.com/office/officeart/2008/layout/BendingPictureCaptionList"/>
    <dgm:cxn modelId="{6B672A90-0D07-405B-A8B7-470C36F504BF}" srcId="{1098FF67-2B22-4587-AFE3-F905936D663A}" destId="{07358D1F-943D-4659-842E-78D810724F10}" srcOrd="0" destOrd="0" parTransId="{FF5144A0-F320-45AA-B340-704DDA738F6A}" sibTransId="{4B900A5C-BC1B-4F7C-9579-27032E9D129A}"/>
    <dgm:cxn modelId="{440687A0-63BC-4AD9-8CC7-C6ACE26AC88E}" srcId="{4794E7BF-1209-4E0E-A948-9AE74D1D51AD}" destId="{058710A1-9E0A-469E-8F6D-47DB81F11F0E}" srcOrd="1" destOrd="0" parTransId="{45D73427-0AE0-42B1-9625-467D6DA26086}" sibTransId="{4621B39F-FAA1-4231-B205-56FFEEC33F33}"/>
    <dgm:cxn modelId="{F4B96AA8-F2A1-42FC-88B5-70CB599AA398}" type="presOf" srcId="{70DD450F-FC6E-4BCB-8BBB-36D575E509A1}" destId="{7BEB5851-0A46-4030-A23C-5EBBCCB02542}" srcOrd="0" destOrd="3" presId="urn:microsoft.com/office/officeart/2008/layout/BendingPictureCaptionList"/>
    <dgm:cxn modelId="{0B8235DD-66C0-4935-B137-C45E146B2A93}" srcId="{2A427965-6144-4AD1-A093-262C5C93FCA6}" destId="{1098FF67-2B22-4587-AFE3-F905936D663A}" srcOrd="1" destOrd="0" parTransId="{F3AA3379-FAB5-40A3-815B-D7B8835F374D}" sibTransId="{89CD97FA-50FB-432E-A09D-CB621AC4E8F7}"/>
    <dgm:cxn modelId="{EC90CBEC-915E-42AC-B8F8-F7CA6FAA8019}" type="presOf" srcId="{2A427965-6144-4AD1-A093-262C5C93FCA6}" destId="{4CA8E85B-6F33-471B-ADB2-6B57BA0D646F}" srcOrd="0" destOrd="0" presId="urn:microsoft.com/office/officeart/2008/layout/BendingPictureCaptionList"/>
    <dgm:cxn modelId="{178196FE-2F1B-4E91-B572-D826A18C4519}" type="presOf" srcId="{058710A1-9E0A-469E-8F6D-47DB81F11F0E}" destId="{7BEB5851-0A46-4030-A23C-5EBBCCB02542}" srcOrd="0" destOrd="2" presId="urn:microsoft.com/office/officeart/2008/layout/BendingPictureCaptionList"/>
    <dgm:cxn modelId="{9441BA18-C945-460A-8DF8-442CB3DB8F3C}" type="presParOf" srcId="{4CA8E85B-6F33-471B-ADB2-6B57BA0D646F}" destId="{D0E1C8A3-020B-459F-BA89-541D57F29B0A}" srcOrd="0" destOrd="0" presId="urn:microsoft.com/office/officeart/2008/layout/BendingPictureCaptionList"/>
    <dgm:cxn modelId="{422A8414-8C01-43B2-BCB8-DEEFF523C1E9}" type="presParOf" srcId="{D0E1C8A3-020B-459F-BA89-541D57F29B0A}" destId="{A0BB372B-1636-43C4-AAB7-1AE1D9A60511}" srcOrd="0" destOrd="0" presId="urn:microsoft.com/office/officeart/2008/layout/BendingPictureCaptionList"/>
    <dgm:cxn modelId="{7659DB0F-E726-4A2C-ADE9-C9A38A93318D}" type="presParOf" srcId="{D0E1C8A3-020B-459F-BA89-541D57F29B0A}" destId="{7BEB5851-0A46-4030-A23C-5EBBCCB02542}" srcOrd="1" destOrd="0" presId="urn:microsoft.com/office/officeart/2008/layout/BendingPictureCaptionList"/>
    <dgm:cxn modelId="{EC57CFBA-B65E-4684-A406-B08587754BAD}" type="presParOf" srcId="{4CA8E85B-6F33-471B-ADB2-6B57BA0D646F}" destId="{33755BD8-6AEE-4295-B4DC-D762226663EC}" srcOrd="1" destOrd="0" presId="urn:microsoft.com/office/officeart/2008/layout/BendingPictureCaptionList"/>
    <dgm:cxn modelId="{F7C4A992-F44B-4486-AFC6-F31205B5A144}" type="presParOf" srcId="{4CA8E85B-6F33-471B-ADB2-6B57BA0D646F}" destId="{84C4A99B-3CBB-426E-97D2-EF78D032527A}" srcOrd="2" destOrd="0" presId="urn:microsoft.com/office/officeart/2008/layout/BendingPictureCaptionList"/>
    <dgm:cxn modelId="{12220F84-F8BF-4B77-A5D1-F54FA2D2AA8E}" type="presParOf" srcId="{84C4A99B-3CBB-426E-97D2-EF78D032527A}" destId="{09B8D384-01B8-45B0-A933-AF23A3B75B3D}" srcOrd="0" destOrd="0" presId="urn:microsoft.com/office/officeart/2008/layout/BendingPictureCaptionList"/>
    <dgm:cxn modelId="{8FDD3CC7-5692-47E3-A49D-6A8E2E8F9547}" type="presParOf" srcId="{84C4A99B-3CBB-426E-97D2-EF78D032527A}" destId="{5BB54920-4B7F-4733-BFDD-6BF68CDFDCD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F5CC83-93CF-47E1-ADC3-69FD02B9AC0F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184D1412-02FE-4E31-B8FD-7D0F7974A609}">
      <dgm:prSet phldrT="[Text]" custT="1"/>
      <dgm:spPr>
        <a:solidFill>
          <a:srgbClr val="333399"/>
        </a:solidFill>
        <a:effectLst/>
      </dgm:spPr>
      <dgm:t>
        <a:bodyPr/>
        <a:lstStyle/>
        <a:p>
          <a:r>
            <a:rPr lang="de-DE" sz="1600" dirty="0" err="1">
              <a:latin typeface="Calibri" panose="020F0502020204030204" pitchFamily="34" charset="0"/>
            </a:rPr>
            <a:t>Ca</a:t>
          </a:r>
          <a:r>
            <a:rPr lang="de-DE" sz="1600" dirty="0">
              <a:latin typeface="Calibri" panose="020F0502020204030204" pitchFamily="34" charset="0"/>
            </a:rPr>
            <a:t>(OH)</a:t>
          </a:r>
          <a:r>
            <a:rPr lang="de-DE" sz="1600" baseline="-25000" dirty="0">
              <a:latin typeface="Calibri" panose="020F0502020204030204" pitchFamily="34" charset="0"/>
            </a:rPr>
            <a:t>2</a:t>
          </a:r>
        </a:p>
      </dgm:t>
    </dgm:pt>
    <dgm:pt modelId="{C6A22EF0-1294-49E6-9FD1-14EC2054EEB8}" type="parTrans" cxnId="{956BF648-F358-43CD-9BD0-766F3866E123}">
      <dgm:prSet/>
      <dgm:spPr/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2CEA5246-4C86-4536-93D2-077D8C94C5F9}" type="sibTrans" cxnId="{956BF648-F358-43CD-9BD0-766F3866E123}">
      <dgm:prSet/>
      <dgm:spPr/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4CCF6AA2-776A-4A35-8915-02669E0405DE}">
      <dgm:prSet phldrT="[Text]" custT="1"/>
      <dgm:spPr>
        <a:solidFill>
          <a:srgbClr val="333399"/>
        </a:solidFill>
        <a:effectLst/>
      </dgm:spPr>
      <dgm:t>
        <a:bodyPr/>
        <a:lstStyle/>
        <a:p>
          <a:r>
            <a:rPr lang="de-DE" sz="1600" dirty="0">
              <a:latin typeface="Calibri" panose="020F0502020204030204" pitchFamily="34" charset="0"/>
            </a:rPr>
            <a:t>CSH</a:t>
          </a:r>
        </a:p>
      </dgm:t>
    </dgm:pt>
    <dgm:pt modelId="{DEE73417-693C-4384-94A8-06A8D120C54C}" type="parTrans" cxnId="{DB000DB7-E63D-4276-B01F-CCA98376566E}">
      <dgm:prSet/>
      <dgm:spPr>
        <a:ln>
          <a:noFill/>
        </a:ln>
      </dgm:spPr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8E95547F-EEB6-4300-97BA-1EE2B4EB2207}" type="sibTrans" cxnId="{DB000DB7-E63D-4276-B01F-CCA98376566E}">
      <dgm:prSet/>
      <dgm:spPr/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578AC01A-E358-48B5-B3F4-B55FE990DBD2}">
      <dgm:prSet phldrT="[Text]" custT="1"/>
      <dgm:spPr>
        <a:solidFill>
          <a:srgbClr val="333399"/>
        </a:solidFill>
        <a:effectLst/>
      </dgm:spPr>
      <dgm:t>
        <a:bodyPr/>
        <a:lstStyle/>
        <a:p>
          <a:r>
            <a:rPr lang="de-DE" sz="1600" dirty="0">
              <a:latin typeface="Calibri" panose="020F0502020204030204" pitchFamily="34" charset="0"/>
            </a:rPr>
            <a:t>CaCO</a:t>
          </a:r>
          <a:r>
            <a:rPr lang="de-DE" sz="1600" baseline="-25000" dirty="0">
              <a:latin typeface="Calibri" panose="020F0502020204030204" pitchFamily="34" charset="0"/>
            </a:rPr>
            <a:t>3</a:t>
          </a:r>
        </a:p>
      </dgm:t>
    </dgm:pt>
    <dgm:pt modelId="{FBCB06FD-8A89-4C18-8AD4-6E6E17C7B273}" type="parTrans" cxnId="{B98909AF-2253-4DB8-9E12-E1E55439A3B1}">
      <dgm:prSet/>
      <dgm:spPr>
        <a:ln>
          <a:noFill/>
        </a:ln>
      </dgm:spPr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58DA52CB-A516-4AB8-9CA2-4B9AB3F78094}" type="sibTrans" cxnId="{B98909AF-2253-4DB8-9E12-E1E55439A3B1}">
      <dgm:prSet/>
      <dgm:spPr/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D061CE4F-E1D2-4FD8-9D7D-AF3B79393D05}">
      <dgm:prSet custT="1"/>
      <dgm:spPr>
        <a:solidFill>
          <a:srgbClr val="333399"/>
        </a:solidFill>
        <a:effectLst/>
      </dgm:spPr>
      <dgm:t>
        <a:bodyPr/>
        <a:lstStyle/>
        <a:p>
          <a:r>
            <a:rPr lang="de-DE" sz="1600" dirty="0">
              <a:latin typeface="Calibri" panose="020F0502020204030204" pitchFamily="34" charset="0"/>
            </a:rPr>
            <a:t>CaO</a:t>
          </a:r>
        </a:p>
      </dgm:t>
    </dgm:pt>
    <dgm:pt modelId="{4463CB04-2CAA-44DB-910D-BCC94B8AA62D}" type="parTrans" cxnId="{CC3084A6-F407-4680-B465-134A8F021B7E}">
      <dgm:prSet/>
      <dgm:spPr/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482D2849-79A3-478A-B4BF-B5F04647F488}" type="sibTrans" cxnId="{CC3084A6-F407-4680-B465-134A8F021B7E}">
      <dgm:prSet/>
      <dgm:spPr/>
      <dgm:t>
        <a:bodyPr/>
        <a:lstStyle/>
        <a:p>
          <a:endParaRPr lang="de-DE" sz="2000">
            <a:latin typeface="Calibri" panose="020F0502020204030204" pitchFamily="34" charset="0"/>
          </a:endParaRPr>
        </a:p>
      </dgm:t>
    </dgm:pt>
    <dgm:pt modelId="{DE9D5940-2E3F-474C-AB5A-B1CE47413BE1}" type="pres">
      <dgm:prSet presAssocID="{85F5CC83-93CF-47E1-ADC3-69FD02B9AC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F8525BE-29D9-4A1F-A7E9-A1C9109A5A00}" type="pres">
      <dgm:prSet presAssocID="{D061CE4F-E1D2-4FD8-9D7D-AF3B79393D05}" presName="hierRoot1" presStyleCnt="0">
        <dgm:presLayoutVars>
          <dgm:hierBranch val="init"/>
        </dgm:presLayoutVars>
      </dgm:prSet>
      <dgm:spPr/>
    </dgm:pt>
    <dgm:pt modelId="{8B620284-A71F-41D5-AF99-3F99CA14BC61}" type="pres">
      <dgm:prSet presAssocID="{D061CE4F-E1D2-4FD8-9D7D-AF3B79393D05}" presName="rootComposite1" presStyleCnt="0"/>
      <dgm:spPr/>
    </dgm:pt>
    <dgm:pt modelId="{1D2A8940-FC78-45F4-808A-2FAB5C1D179D}" type="pres">
      <dgm:prSet presAssocID="{D061CE4F-E1D2-4FD8-9D7D-AF3B79393D05}" presName="rootText1" presStyleLbl="node0" presStyleIdx="0" presStyleCnt="1" custScaleX="45584" custScaleY="51998">
        <dgm:presLayoutVars>
          <dgm:chPref val="3"/>
        </dgm:presLayoutVars>
      </dgm:prSet>
      <dgm:spPr>
        <a:prstGeom prst="roundRect">
          <a:avLst/>
        </a:prstGeom>
      </dgm:spPr>
    </dgm:pt>
    <dgm:pt modelId="{EAFA5581-FD11-40DD-A094-272879A58AE5}" type="pres">
      <dgm:prSet presAssocID="{D061CE4F-E1D2-4FD8-9D7D-AF3B79393D05}" presName="rootConnector1" presStyleLbl="node1" presStyleIdx="0" presStyleCnt="0"/>
      <dgm:spPr/>
    </dgm:pt>
    <dgm:pt modelId="{086D526B-1FA9-4826-81ED-615C8995797D}" type="pres">
      <dgm:prSet presAssocID="{D061CE4F-E1D2-4FD8-9D7D-AF3B79393D05}" presName="hierChild2" presStyleCnt="0"/>
      <dgm:spPr/>
    </dgm:pt>
    <dgm:pt modelId="{3BF4AACC-6703-44B5-BEA6-E8B23565FFAD}" type="pres">
      <dgm:prSet presAssocID="{C6A22EF0-1294-49E6-9FD1-14EC2054EEB8}" presName="Name64" presStyleLbl="parChTrans1D2" presStyleIdx="0" presStyleCnt="1"/>
      <dgm:spPr/>
    </dgm:pt>
    <dgm:pt modelId="{5E4B04AD-FCEA-41DD-9601-CCB25AA8A393}" type="pres">
      <dgm:prSet presAssocID="{184D1412-02FE-4E31-B8FD-7D0F7974A609}" presName="hierRoot2" presStyleCnt="0">
        <dgm:presLayoutVars>
          <dgm:hierBranch val="init"/>
        </dgm:presLayoutVars>
      </dgm:prSet>
      <dgm:spPr/>
    </dgm:pt>
    <dgm:pt modelId="{E59AD300-907C-4CD5-98B8-59E11FC68968}" type="pres">
      <dgm:prSet presAssocID="{184D1412-02FE-4E31-B8FD-7D0F7974A609}" presName="rootComposite" presStyleCnt="0"/>
      <dgm:spPr/>
    </dgm:pt>
    <dgm:pt modelId="{3F265EC6-C808-4B23-834E-7159B0B19CB7}" type="pres">
      <dgm:prSet presAssocID="{184D1412-02FE-4E31-B8FD-7D0F7974A609}" presName="rootText" presStyleLbl="node2" presStyleIdx="0" presStyleCnt="1" custScaleX="45584" custScaleY="51998">
        <dgm:presLayoutVars>
          <dgm:chPref val="3"/>
        </dgm:presLayoutVars>
      </dgm:prSet>
      <dgm:spPr>
        <a:prstGeom prst="roundRect">
          <a:avLst/>
        </a:prstGeom>
      </dgm:spPr>
    </dgm:pt>
    <dgm:pt modelId="{DAA69410-9F32-45D5-9DB6-38E74CA77686}" type="pres">
      <dgm:prSet presAssocID="{184D1412-02FE-4E31-B8FD-7D0F7974A609}" presName="rootConnector" presStyleLbl="node2" presStyleIdx="0" presStyleCnt="1"/>
      <dgm:spPr/>
    </dgm:pt>
    <dgm:pt modelId="{404001D3-D3B7-4578-B6E3-5A74D476E866}" type="pres">
      <dgm:prSet presAssocID="{184D1412-02FE-4E31-B8FD-7D0F7974A609}" presName="hierChild4" presStyleCnt="0"/>
      <dgm:spPr/>
    </dgm:pt>
    <dgm:pt modelId="{903A33C8-77D0-4634-804A-0AD79724F44F}" type="pres">
      <dgm:prSet presAssocID="{DEE73417-693C-4384-94A8-06A8D120C54C}" presName="Name64" presStyleLbl="parChTrans1D3" presStyleIdx="0" presStyleCnt="2"/>
      <dgm:spPr/>
    </dgm:pt>
    <dgm:pt modelId="{DDD4D627-F3CA-40BA-A4DE-5CA293934DC9}" type="pres">
      <dgm:prSet presAssocID="{4CCF6AA2-776A-4A35-8915-02669E0405DE}" presName="hierRoot2" presStyleCnt="0">
        <dgm:presLayoutVars>
          <dgm:hierBranch val="init"/>
        </dgm:presLayoutVars>
      </dgm:prSet>
      <dgm:spPr/>
    </dgm:pt>
    <dgm:pt modelId="{3834FE89-9806-4AC8-B4E0-7C8FF1566493}" type="pres">
      <dgm:prSet presAssocID="{4CCF6AA2-776A-4A35-8915-02669E0405DE}" presName="rootComposite" presStyleCnt="0"/>
      <dgm:spPr/>
    </dgm:pt>
    <dgm:pt modelId="{7DD9B30A-E7C9-401D-B17F-6D98A72330AB}" type="pres">
      <dgm:prSet presAssocID="{4CCF6AA2-776A-4A35-8915-02669E0405DE}" presName="rootText" presStyleLbl="node3" presStyleIdx="0" presStyleCnt="2" custScaleX="45584" custScaleY="51998">
        <dgm:presLayoutVars>
          <dgm:chPref val="3"/>
        </dgm:presLayoutVars>
      </dgm:prSet>
      <dgm:spPr>
        <a:prstGeom prst="roundRect">
          <a:avLst/>
        </a:prstGeom>
      </dgm:spPr>
    </dgm:pt>
    <dgm:pt modelId="{0C78FB30-08A1-498B-AC26-7FC2665F2661}" type="pres">
      <dgm:prSet presAssocID="{4CCF6AA2-776A-4A35-8915-02669E0405DE}" presName="rootConnector" presStyleLbl="node3" presStyleIdx="0" presStyleCnt="2"/>
      <dgm:spPr/>
    </dgm:pt>
    <dgm:pt modelId="{A7332744-26DF-4F8E-BF3F-E8C110DDD6B9}" type="pres">
      <dgm:prSet presAssocID="{4CCF6AA2-776A-4A35-8915-02669E0405DE}" presName="hierChild4" presStyleCnt="0"/>
      <dgm:spPr/>
    </dgm:pt>
    <dgm:pt modelId="{7E457673-83FB-4D62-A6C3-4CF939FB6EA8}" type="pres">
      <dgm:prSet presAssocID="{4CCF6AA2-776A-4A35-8915-02669E0405DE}" presName="hierChild5" presStyleCnt="0"/>
      <dgm:spPr/>
    </dgm:pt>
    <dgm:pt modelId="{F4274EEE-10DD-4B0C-AB23-7E15322DFCD9}" type="pres">
      <dgm:prSet presAssocID="{FBCB06FD-8A89-4C18-8AD4-6E6E17C7B273}" presName="Name64" presStyleLbl="parChTrans1D3" presStyleIdx="1" presStyleCnt="2"/>
      <dgm:spPr/>
    </dgm:pt>
    <dgm:pt modelId="{16ACDD13-2DC2-42F5-B741-C8842BB3D538}" type="pres">
      <dgm:prSet presAssocID="{578AC01A-E358-48B5-B3F4-B55FE990DBD2}" presName="hierRoot2" presStyleCnt="0">
        <dgm:presLayoutVars>
          <dgm:hierBranch val="init"/>
        </dgm:presLayoutVars>
      </dgm:prSet>
      <dgm:spPr/>
    </dgm:pt>
    <dgm:pt modelId="{8D933A47-2401-450E-801F-5841BBF15E6A}" type="pres">
      <dgm:prSet presAssocID="{578AC01A-E358-48B5-B3F4-B55FE990DBD2}" presName="rootComposite" presStyleCnt="0"/>
      <dgm:spPr/>
    </dgm:pt>
    <dgm:pt modelId="{8700BE62-3161-4B66-A8EA-A626F56F0CB4}" type="pres">
      <dgm:prSet presAssocID="{578AC01A-E358-48B5-B3F4-B55FE990DBD2}" presName="rootText" presStyleLbl="node3" presStyleIdx="1" presStyleCnt="2" custScaleX="45584" custScaleY="51998" custLinFactNeighborX="1204" custLinFactNeighborY="422">
        <dgm:presLayoutVars>
          <dgm:chPref val="3"/>
        </dgm:presLayoutVars>
      </dgm:prSet>
      <dgm:spPr>
        <a:prstGeom prst="roundRect">
          <a:avLst/>
        </a:prstGeom>
      </dgm:spPr>
    </dgm:pt>
    <dgm:pt modelId="{B29A3361-92D0-487E-836D-CC624ED454A0}" type="pres">
      <dgm:prSet presAssocID="{578AC01A-E358-48B5-B3F4-B55FE990DBD2}" presName="rootConnector" presStyleLbl="node3" presStyleIdx="1" presStyleCnt="2"/>
      <dgm:spPr/>
    </dgm:pt>
    <dgm:pt modelId="{BD1C8C54-A02E-4107-9C7E-1A7DB9703053}" type="pres">
      <dgm:prSet presAssocID="{578AC01A-E358-48B5-B3F4-B55FE990DBD2}" presName="hierChild4" presStyleCnt="0"/>
      <dgm:spPr/>
    </dgm:pt>
    <dgm:pt modelId="{EA628F3D-54D5-419D-8367-627615859A98}" type="pres">
      <dgm:prSet presAssocID="{578AC01A-E358-48B5-B3F4-B55FE990DBD2}" presName="hierChild5" presStyleCnt="0"/>
      <dgm:spPr/>
    </dgm:pt>
    <dgm:pt modelId="{4F042BF6-5C84-48A9-8DD9-A1A7AF18449A}" type="pres">
      <dgm:prSet presAssocID="{184D1412-02FE-4E31-B8FD-7D0F7974A609}" presName="hierChild5" presStyleCnt="0"/>
      <dgm:spPr/>
    </dgm:pt>
    <dgm:pt modelId="{8AFA923D-9AEB-47B8-B5AB-6B5324F06F86}" type="pres">
      <dgm:prSet presAssocID="{D061CE4F-E1D2-4FD8-9D7D-AF3B79393D05}" presName="hierChild3" presStyleCnt="0"/>
      <dgm:spPr/>
    </dgm:pt>
  </dgm:ptLst>
  <dgm:cxnLst>
    <dgm:cxn modelId="{1C757D14-7783-4FF1-8E5E-6812D56A8371}" type="presOf" srcId="{FBCB06FD-8A89-4C18-8AD4-6E6E17C7B273}" destId="{F4274EEE-10DD-4B0C-AB23-7E15322DFCD9}" srcOrd="0" destOrd="0" presId="urn:microsoft.com/office/officeart/2009/3/layout/HorizontalOrganizationChart"/>
    <dgm:cxn modelId="{A4C2DA1F-2F4B-47A4-B8CD-E15E02CB6C4B}" type="presOf" srcId="{85F5CC83-93CF-47E1-ADC3-69FD02B9AC0F}" destId="{DE9D5940-2E3F-474C-AB5A-B1CE47413BE1}" srcOrd="0" destOrd="0" presId="urn:microsoft.com/office/officeart/2009/3/layout/HorizontalOrganizationChart"/>
    <dgm:cxn modelId="{BFA47A2E-EDE0-4FCB-9D8C-03216C0C4ABA}" type="presOf" srcId="{DEE73417-693C-4384-94A8-06A8D120C54C}" destId="{903A33C8-77D0-4634-804A-0AD79724F44F}" srcOrd="0" destOrd="0" presId="urn:microsoft.com/office/officeart/2009/3/layout/HorizontalOrganizationChart"/>
    <dgm:cxn modelId="{D20B3A60-366D-4F1C-926C-43A4F93342D1}" type="presOf" srcId="{184D1412-02FE-4E31-B8FD-7D0F7974A609}" destId="{DAA69410-9F32-45D5-9DB6-38E74CA77686}" srcOrd="1" destOrd="0" presId="urn:microsoft.com/office/officeart/2009/3/layout/HorizontalOrganizationChart"/>
    <dgm:cxn modelId="{DF602662-93FB-4185-AF22-92EE89A1B3A9}" type="presOf" srcId="{D061CE4F-E1D2-4FD8-9D7D-AF3B79393D05}" destId="{1D2A8940-FC78-45F4-808A-2FAB5C1D179D}" srcOrd="0" destOrd="0" presId="urn:microsoft.com/office/officeart/2009/3/layout/HorizontalOrganizationChart"/>
    <dgm:cxn modelId="{956BF648-F358-43CD-9BD0-766F3866E123}" srcId="{D061CE4F-E1D2-4FD8-9D7D-AF3B79393D05}" destId="{184D1412-02FE-4E31-B8FD-7D0F7974A609}" srcOrd="0" destOrd="0" parTransId="{C6A22EF0-1294-49E6-9FD1-14EC2054EEB8}" sibTransId="{2CEA5246-4C86-4536-93D2-077D8C94C5F9}"/>
    <dgm:cxn modelId="{00A6DC6D-1F10-4314-9823-6B25106328A7}" type="presOf" srcId="{578AC01A-E358-48B5-B3F4-B55FE990DBD2}" destId="{8700BE62-3161-4B66-A8EA-A626F56F0CB4}" srcOrd="0" destOrd="0" presId="urn:microsoft.com/office/officeart/2009/3/layout/HorizontalOrganizationChart"/>
    <dgm:cxn modelId="{198BAA75-7F4F-47F3-A758-8802519188FE}" type="presOf" srcId="{4CCF6AA2-776A-4A35-8915-02669E0405DE}" destId="{0C78FB30-08A1-498B-AC26-7FC2665F2661}" srcOrd="1" destOrd="0" presId="urn:microsoft.com/office/officeart/2009/3/layout/HorizontalOrganizationChart"/>
    <dgm:cxn modelId="{B05E4F82-C79C-439E-8754-01A7F25048A4}" type="presOf" srcId="{D061CE4F-E1D2-4FD8-9D7D-AF3B79393D05}" destId="{EAFA5581-FD11-40DD-A094-272879A58AE5}" srcOrd="1" destOrd="0" presId="urn:microsoft.com/office/officeart/2009/3/layout/HorizontalOrganizationChart"/>
    <dgm:cxn modelId="{CC3084A6-F407-4680-B465-134A8F021B7E}" srcId="{85F5CC83-93CF-47E1-ADC3-69FD02B9AC0F}" destId="{D061CE4F-E1D2-4FD8-9D7D-AF3B79393D05}" srcOrd="0" destOrd="0" parTransId="{4463CB04-2CAA-44DB-910D-BCC94B8AA62D}" sibTransId="{482D2849-79A3-478A-B4BF-B5F04647F488}"/>
    <dgm:cxn modelId="{B98909AF-2253-4DB8-9E12-E1E55439A3B1}" srcId="{184D1412-02FE-4E31-B8FD-7D0F7974A609}" destId="{578AC01A-E358-48B5-B3F4-B55FE990DBD2}" srcOrd="1" destOrd="0" parTransId="{FBCB06FD-8A89-4C18-8AD4-6E6E17C7B273}" sibTransId="{58DA52CB-A516-4AB8-9CA2-4B9AB3F78094}"/>
    <dgm:cxn modelId="{DB000DB7-E63D-4276-B01F-CCA98376566E}" srcId="{184D1412-02FE-4E31-B8FD-7D0F7974A609}" destId="{4CCF6AA2-776A-4A35-8915-02669E0405DE}" srcOrd="0" destOrd="0" parTransId="{DEE73417-693C-4384-94A8-06A8D120C54C}" sibTransId="{8E95547F-EEB6-4300-97BA-1EE2B4EB2207}"/>
    <dgm:cxn modelId="{81F3ACC8-5798-41CD-9E94-8DE8ED310FBD}" type="presOf" srcId="{C6A22EF0-1294-49E6-9FD1-14EC2054EEB8}" destId="{3BF4AACC-6703-44B5-BEA6-E8B23565FFAD}" srcOrd="0" destOrd="0" presId="urn:microsoft.com/office/officeart/2009/3/layout/HorizontalOrganizationChart"/>
    <dgm:cxn modelId="{637149CD-24F9-4C7C-8977-E86F3545AA8C}" type="presOf" srcId="{184D1412-02FE-4E31-B8FD-7D0F7974A609}" destId="{3F265EC6-C808-4B23-834E-7159B0B19CB7}" srcOrd="0" destOrd="0" presId="urn:microsoft.com/office/officeart/2009/3/layout/HorizontalOrganizationChart"/>
    <dgm:cxn modelId="{9864BFD5-DC0F-4E95-919F-48B69839E48E}" type="presOf" srcId="{4CCF6AA2-776A-4A35-8915-02669E0405DE}" destId="{7DD9B30A-E7C9-401D-B17F-6D98A72330AB}" srcOrd="0" destOrd="0" presId="urn:microsoft.com/office/officeart/2009/3/layout/HorizontalOrganizationChart"/>
    <dgm:cxn modelId="{6B4039EB-4B7E-46D7-92EA-04B5D8C0DF59}" type="presOf" srcId="{578AC01A-E358-48B5-B3F4-B55FE990DBD2}" destId="{B29A3361-92D0-487E-836D-CC624ED454A0}" srcOrd="1" destOrd="0" presId="urn:microsoft.com/office/officeart/2009/3/layout/HorizontalOrganizationChart"/>
    <dgm:cxn modelId="{5E094588-43CF-4741-8E5D-6A70E8AC65C2}" type="presParOf" srcId="{DE9D5940-2E3F-474C-AB5A-B1CE47413BE1}" destId="{6F8525BE-29D9-4A1F-A7E9-A1C9109A5A00}" srcOrd="0" destOrd="0" presId="urn:microsoft.com/office/officeart/2009/3/layout/HorizontalOrganizationChart"/>
    <dgm:cxn modelId="{502A7892-0253-4CA6-BC3E-0B0EDD128C84}" type="presParOf" srcId="{6F8525BE-29D9-4A1F-A7E9-A1C9109A5A00}" destId="{8B620284-A71F-41D5-AF99-3F99CA14BC61}" srcOrd="0" destOrd="0" presId="urn:microsoft.com/office/officeart/2009/3/layout/HorizontalOrganizationChart"/>
    <dgm:cxn modelId="{83DC84D1-1136-44A2-B4BC-4E6E0D649DA3}" type="presParOf" srcId="{8B620284-A71F-41D5-AF99-3F99CA14BC61}" destId="{1D2A8940-FC78-45F4-808A-2FAB5C1D179D}" srcOrd="0" destOrd="0" presId="urn:microsoft.com/office/officeart/2009/3/layout/HorizontalOrganizationChart"/>
    <dgm:cxn modelId="{845E1BB7-1547-469D-9F35-68044C4B280F}" type="presParOf" srcId="{8B620284-A71F-41D5-AF99-3F99CA14BC61}" destId="{EAFA5581-FD11-40DD-A094-272879A58AE5}" srcOrd="1" destOrd="0" presId="urn:microsoft.com/office/officeart/2009/3/layout/HorizontalOrganizationChart"/>
    <dgm:cxn modelId="{61ED09F6-2B7B-4979-85AA-F34218B668E0}" type="presParOf" srcId="{6F8525BE-29D9-4A1F-A7E9-A1C9109A5A00}" destId="{086D526B-1FA9-4826-81ED-615C8995797D}" srcOrd="1" destOrd="0" presId="urn:microsoft.com/office/officeart/2009/3/layout/HorizontalOrganizationChart"/>
    <dgm:cxn modelId="{F6F73D8C-ABD9-46D0-A49C-AC7D23000136}" type="presParOf" srcId="{086D526B-1FA9-4826-81ED-615C8995797D}" destId="{3BF4AACC-6703-44B5-BEA6-E8B23565FFAD}" srcOrd="0" destOrd="0" presId="urn:microsoft.com/office/officeart/2009/3/layout/HorizontalOrganizationChart"/>
    <dgm:cxn modelId="{B96B6833-1EA5-4492-AB89-70F2FAF05501}" type="presParOf" srcId="{086D526B-1FA9-4826-81ED-615C8995797D}" destId="{5E4B04AD-FCEA-41DD-9601-CCB25AA8A393}" srcOrd="1" destOrd="0" presId="urn:microsoft.com/office/officeart/2009/3/layout/HorizontalOrganizationChart"/>
    <dgm:cxn modelId="{0F63BBA1-2E39-4FD6-86A3-25F90232A263}" type="presParOf" srcId="{5E4B04AD-FCEA-41DD-9601-CCB25AA8A393}" destId="{E59AD300-907C-4CD5-98B8-59E11FC68968}" srcOrd="0" destOrd="0" presId="urn:microsoft.com/office/officeart/2009/3/layout/HorizontalOrganizationChart"/>
    <dgm:cxn modelId="{A0DB27E0-D949-48B9-8404-8EB11C3382FF}" type="presParOf" srcId="{E59AD300-907C-4CD5-98B8-59E11FC68968}" destId="{3F265EC6-C808-4B23-834E-7159B0B19CB7}" srcOrd="0" destOrd="0" presId="urn:microsoft.com/office/officeart/2009/3/layout/HorizontalOrganizationChart"/>
    <dgm:cxn modelId="{E8E4781A-BBF1-41EF-86EF-1E8C80B7A21B}" type="presParOf" srcId="{E59AD300-907C-4CD5-98B8-59E11FC68968}" destId="{DAA69410-9F32-45D5-9DB6-38E74CA77686}" srcOrd="1" destOrd="0" presId="urn:microsoft.com/office/officeart/2009/3/layout/HorizontalOrganizationChart"/>
    <dgm:cxn modelId="{18DD945A-FF3B-4C22-85E1-81C66E25E08C}" type="presParOf" srcId="{5E4B04AD-FCEA-41DD-9601-CCB25AA8A393}" destId="{404001D3-D3B7-4578-B6E3-5A74D476E866}" srcOrd="1" destOrd="0" presId="urn:microsoft.com/office/officeart/2009/3/layout/HorizontalOrganizationChart"/>
    <dgm:cxn modelId="{EC2DD837-BD52-4B79-965C-BDA8DCD4E5F7}" type="presParOf" srcId="{404001D3-D3B7-4578-B6E3-5A74D476E866}" destId="{903A33C8-77D0-4634-804A-0AD79724F44F}" srcOrd="0" destOrd="0" presId="urn:microsoft.com/office/officeart/2009/3/layout/HorizontalOrganizationChart"/>
    <dgm:cxn modelId="{B127C909-8D67-4BD0-B71A-CB8EC9CEF8EB}" type="presParOf" srcId="{404001D3-D3B7-4578-B6E3-5A74D476E866}" destId="{DDD4D627-F3CA-40BA-A4DE-5CA293934DC9}" srcOrd="1" destOrd="0" presId="urn:microsoft.com/office/officeart/2009/3/layout/HorizontalOrganizationChart"/>
    <dgm:cxn modelId="{4D8503F1-659C-4970-AA54-95A17AA4818C}" type="presParOf" srcId="{DDD4D627-F3CA-40BA-A4DE-5CA293934DC9}" destId="{3834FE89-9806-4AC8-B4E0-7C8FF1566493}" srcOrd="0" destOrd="0" presId="urn:microsoft.com/office/officeart/2009/3/layout/HorizontalOrganizationChart"/>
    <dgm:cxn modelId="{617AD7BA-304F-4B5A-A73C-7B9F8AE2CA44}" type="presParOf" srcId="{3834FE89-9806-4AC8-B4E0-7C8FF1566493}" destId="{7DD9B30A-E7C9-401D-B17F-6D98A72330AB}" srcOrd="0" destOrd="0" presId="urn:microsoft.com/office/officeart/2009/3/layout/HorizontalOrganizationChart"/>
    <dgm:cxn modelId="{53D461EF-5376-426D-BBF7-8F32B566F0A3}" type="presParOf" srcId="{3834FE89-9806-4AC8-B4E0-7C8FF1566493}" destId="{0C78FB30-08A1-498B-AC26-7FC2665F2661}" srcOrd="1" destOrd="0" presId="urn:microsoft.com/office/officeart/2009/3/layout/HorizontalOrganizationChart"/>
    <dgm:cxn modelId="{00700D2C-9BAB-4318-932F-B64D0E275A69}" type="presParOf" srcId="{DDD4D627-F3CA-40BA-A4DE-5CA293934DC9}" destId="{A7332744-26DF-4F8E-BF3F-E8C110DDD6B9}" srcOrd="1" destOrd="0" presId="urn:microsoft.com/office/officeart/2009/3/layout/HorizontalOrganizationChart"/>
    <dgm:cxn modelId="{8B93AB24-733B-422D-9767-F63EF15D3785}" type="presParOf" srcId="{DDD4D627-F3CA-40BA-A4DE-5CA293934DC9}" destId="{7E457673-83FB-4D62-A6C3-4CF939FB6EA8}" srcOrd="2" destOrd="0" presId="urn:microsoft.com/office/officeart/2009/3/layout/HorizontalOrganizationChart"/>
    <dgm:cxn modelId="{47DEE723-4EB9-4126-A258-B6C37FD6BBCD}" type="presParOf" srcId="{404001D3-D3B7-4578-B6E3-5A74D476E866}" destId="{F4274EEE-10DD-4B0C-AB23-7E15322DFCD9}" srcOrd="2" destOrd="0" presId="urn:microsoft.com/office/officeart/2009/3/layout/HorizontalOrganizationChart"/>
    <dgm:cxn modelId="{05A1BCC2-CDAE-4DB2-B199-EBB4E20F9120}" type="presParOf" srcId="{404001D3-D3B7-4578-B6E3-5A74D476E866}" destId="{16ACDD13-2DC2-42F5-B741-C8842BB3D538}" srcOrd="3" destOrd="0" presId="urn:microsoft.com/office/officeart/2009/3/layout/HorizontalOrganizationChart"/>
    <dgm:cxn modelId="{C8AC79A6-B7FF-4B3D-8E5D-0F9180F1CF35}" type="presParOf" srcId="{16ACDD13-2DC2-42F5-B741-C8842BB3D538}" destId="{8D933A47-2401-450E-801F-5841BBF15E6A}" srcOrd="0" destOrd="0" presId="urn:microsoft.com/office/officeart/2009/3/layout/HorizontalOrganizationChart"/>
    <dgm:cxn modelId="{BCA5DB95-4582-4B3F-BFA9-0CF0A40CFF34}" type="presParOf" srcId="{8D933A47-2401-450E-801F-5841BBF15E6A}" destId="{8700BE62-3161-4B66-A8EA-A626F56F0CB4}" srcOrd="0" destOrd="0" presId="urn:microsoft.com/office/officeart/2009/3/layout/HorizontalOrganizationChart"/>
    <dgm:cxn modelId="{53FFB652-B30E-451B-9DCA-155D3D436FAF}" type="presParOf" srcId="{8D933A47-2401-450E-801F-5841BBF15E6A}" destId="{B29A3361-92D0-487E-836D-CC624ED454A0}" srcOrd="1" destOrd="0" presId="urn:microsoft.com/office/officeart/2009/3/layout/HorizontalOrganizationChart"/>
    <dgm:cxn modelId="{E8380397-961F-43AE-8608-4487E7723CDF}" type="presParOf" srcId="{16ACDD13-2DC2-42F5-B741-C8842BB3D538}" destId="{BD1C8C54-A02E-4107-9C7E-1A7DB9703053}" srcOrd="1" destOrd="0" presId="urn:microsoft.com/office/officeart/2009/3/layout/HorizontalOrganizationChart"/>
    <dgm:cxn modelId="{90BA9FB1-043E-45B8-950C-378A9C1D2D86}" type="presParOf" srcId="{16ACDD13-2DC2-42F5-B741-C8842BB3D538}" destId="{EA628F3D-54D5-419D-8367-627615859A98}" srcOrd="2" destOrd="0" presId="urn:microsoft.com/office/officeart/2009/3/layout/HorizontalOrganizationChart"/>
    <dgm:cxn modelId="{080BDE92-E6E1-47E0-9C3F-F6BBCC8E4633}" type="presParOf" srcId="{5E4B04AD-FCEA-41DD-9601-CCB25AA8A393}" destId="{4F042BF6-5C84-48A9-8DD9-A1A7AF18449A}" srcOrd="2" destOrd="0" presId="urn:microsoft.com/office/officeart/2009/3/layout/HorizontalOrganizationChart"/>
    <dgm:cxn modelId="{3189B510-8CA6-4E00-86B8-D5B125813055}" type="presParOf" srcId="{6F8525BE-29D9-4A1F-A7E9-A1C9109A5A00}" destId="{8AFA923D-9AEB-47B8-B5AB-6B5324F06F8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B372B-1636-43C4-AAB7-1AE1D9A60511}">
      <dsp:nvSpPr>
        <dsp:cNvPr id="0" name=""/>
        <dsp:cNvSpPr/>
      </dsp:nvSpPr>
      <dsp:spPr>
        <a:xfrm>
          <a:off x="865" y="210331"/>
          <a:ext cx="3375668" cy="2700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B5851-0A46-4030-A23C-5EBBCCB02542}">
      <dsp:nvSpPr>
        <dsp:cNvPr id="0" name=""/>
        <dsp:cNvSpPr/>
      </dsp:nvSpPr>
      <dsp:spPr>
        <a:xfrm>
          <a:off x="304675" y="2640812"/>
          <a:ext cx="3004345" cy="94518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4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100" kern="1200" dirty="0"/>
            <a:t>Marginal soils</a:t>
          </a:r>
          <a:r>
            <a:rPr lang="en-US" sz="1100" kern="1200" dirty="0"/>
            <a:t>​</a:t>
          </a:r>
          <a:endParaRPr lang="sk-SK" sz="11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100" kern="1200" dirty="0"/>
            <a:t>“Poor rated”</a:t>
          </a:r>
          <a:r>
            <a:rPr lang="en-US" sz="1100" kern="1200" dirty="0"/>
            <a:t>​</a:t>
          </a:r>
          <a:endParaRPr lang="sk-SK" sz="11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100" kern="1200" dirty="0"/>
            <a:t>Difficult for geo-engineers</a:t>
          </a:r>
          <a:endParaRPr lang="sk-SK" sz="1100" kern="1200" dirty="0"/>
        </a:p>
      </dsp:txBody>
      <dsp:txXfrm>
        <a:off x="304675" y="2640812"/>
        <a:ext cx="3004345" cy="945187"/>
      </dsp:txXfrm>
    </dsp:sp>
    <dsp:sp modelId="{09B8D384-01B8-45B0-A933-AF23A3B75B3D}">
      <dsp:nvSpPr>
        <dsp:cNvPr id="0" name=""/>
        <dsp:cNvSpPr/>
      </dsp:nvSpPr>
      <dsp:spPr>
        <a:xfrm>
          <a:off x="3714101" y="210331"/>
          <a:ext cx="3375668" cy="27005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54920-4B7F-4733-BFDD-6BF68CDFDCDD}">
      <dsp:nvSpPr>
        <dsp:cNvPr id="0" name=""/>
        <dsp:cNvSpPr/>
      </dsp:nvSpPr>
      <dsp:spPr>
        <a:xfrm>
          <a:off x="4017911" y="2640812"/>
          <a:ext cx="3004345" cy="94518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4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100" kern="1200" dirty="0"/>
            <a:t>Soil Treated Layers</a:t>
          </a:r>
          <a:endParaRPr lang="sk-SK" sz="11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100" kern="1200" dirty="0"/>
            <a:t>For capping layers, subgrade &amp; fills</a:t>
          </a:r>
          <a:endParaRPr lang="sk-SK" sz="1100" kern="1200" dirty="0"/>
        </a:p>
      </dsp:txBody>
      <dsp:txXfrm>
        <a:off x="4017911" y="2640812"/>
        <a:ext cx="3004345" cy="945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4EEE-10DD-4B0C-AB23-7E15322DFCD9}">
      <dsp:nvSpPr>
        <dsp:cNvPr id="0" name=""/>
        <dsp:cNvSpPr/>
      </dsp:nvSpPr>
      <dsp:spPr>
        <a:xfrm>
          <a:off x="3562015" y="1680186"/>
          <a:ext cx="643211" cy="458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054" y="0"/>
              </a:lnTo>
              <a:lnTo>
                <a:pt x="323054" y="458093"/>
              </a:lnTo>
              <a:lnTo>
                <a:pt x="643211" y="45809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A33C8-77D0-4634-804A-0AD79724F44F}">
      <dsp:nvSpPr>
        <dsp:cNvPr id="0" name=""/>
        <dsp:cNvSpPr/>
      </dsp:nvSpPr>
      <dsp:spPr>
        <a:xfrm>
          <a:off x="3562015" y="1226214"/>
          <a:ext cx="640313" cy="453972"/>
        </a:xfrm>
        <a:custGeom>
          <a:avLst/>
          <a:gdLst/>
          <a:ahLst/>
          <a:cxnLst/>
          <a:rect l="0" t="0" r="0" b="0"/>
          <a:pathLst>
            <a:path>
              <a:moveTo>
                <a:pt x="0" y="453972"/>
              </a:moveTo>
              <a:lnTo>
                <a:pt x="320156" y="453972"/>
              </a:lnTo>
              <a:lnTo>
                <a:pt x="320156" y="0"/>
              </a:lnTo>
              <a:lnTo>
                <a:pt x="640313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4AACC-6703-44B5-BEA6-E8B23565FFAD}">
      <dsp:nvSpPr>
        <dsp:cNvPr id="0" name=""/>
        <dsp:cNvSpPr/>
      </dsp:nvSpPr>
      <dsp:spPr>
        <a:xfrm>
          <a:off x="1462300" y="1634466"/>
          <a:ext cx="6403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0313" y="4572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2A8940-FC78-45F4-808A-2FAB5C1D179D}">
      <dsp:nvSpPr>
        <dsp:cNvPr id="0" name=""/>
        <dsp:cNvSpPr/>
      </dsp:nvSpPr>
      <dsp:spPr>
        <a:xfrm>
          <a:off x="2898" y="1426312"/>
          <a:ext cx="1459402" cy="507748"/>
        </a:xfrm>
        <a:prstGeom prst="roundRect">
          <a:avLst/>
        </a:prstGeom>
        <a:solidFill>
          <a:srgbClr val="3333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Calibri" panose="020F0502020204030204" pitchFamily="34" charset="0"/>
            </a:rPr>
            <a:t>CaO</a:t>
          </a:r>
        </a:p>
      </dsp:txBody>
      <dsp:txXfrm>
        <a:off x="27684" y="1451098"/>
        <a:ext cx="1409830" cy="458176"/>
      </dsp:txXfrm>
    </dsp:sp>
    <dsp:sp modelId="{3F265EC6-C808-4B23-834E-7159B0B19CB7}">
      <dsp:nvSpPr>
        <dsp:cNvPr id="0" name=""/>
        <dsp:cNvSpPr/>
      </dsp:nvSpPr>
      <dsp:spPr>
        <a:xfrm>
          <a:off x="2102613" y="1426312"/>
          <a:ext cx="1459402" cy="507748"/>
        </a:xfrm>
        <a:prstGeom prst="roundRect">
          <a:avLst/>
        </a:prstGeom>
        <a:solidFill>
          <a:srgbClr val="3333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latin typeface="Calibri" panose="020F0502020204030204" pitchFamily="34" charset="0"/>
            </a:rPr>
            <a:t>Ca</a:t>
          </a:r>
          <a:r>
            <a:rPr lang="de-DE" sz="1600" kern="1200" dirty="0">
              <a:latin typeface="Calibri" panose="020F0502020204030204" pitchFamily="34" charset="0"/>
            </a:rPr>
            <a:t>(OH)</a:t>
          </a:r>
          <a:r>
            <a:rPr lang="de-DE" sz="1600" kern="1200" baseline="-25000" dirty="0">
              <a:latin typeface="Calibri" panose="020F0502020204030204" pitchFamily="34" charset="0"/>
            </a:rPr>
            <a:t>2</a:t>
          </a:r>
        </a:p>
      </dsp:txBody>
      <dsp:txXfrm>
        <a:off x="2127399" y="1451098"/>
        <a:ext cx="1409830" cy="458176"/>
      </dsp:txXfrm>
    </dsp:sp>
    <dsp:sp modelId="{7DD9B30A-E7C9-401D-B17F-6D98A72330AB}">
      <dsp:nvSpPr>
        <dsp:cNvPr id="0" name=""/>
        <dsp:cNvSpPr/>
      </dsp:nvSpPr>
      <dsp:spPr>
        <a:xfrm>
          <a:off x="4202328" y="972339"/>
          <a:ext cx="1459402" cy="507748"/>
        </a:xfrm>
        <a:prstGeom prst="roundRect">
          <a:avLst/>
        </a:prstGeom>
        <a:solidFill>
          <a:srgbClr val="3333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Calibri" panose="020F0502020204030204" pitchFamily="34" charset="0"/>
            </a:rPr>
            <a:t>CSH</a:t>
          </a:r>
        </a:p>
      </dsp:txBody>
      <dsp:txXfrm>
        <a:off x="4227114" y="997125"/>
        <a:ext cx="1409830" cy="458176"/>
      </dsp:txXfrm>
    </dsp:sp>
    <dsp:sp modelId="{8700BE62-3161-4B66-A8EA-A626F56F0CB4}">
      <dsp:nvSpPr>
        <dsp:cNvPr id="0" name=""/>
        <dsp:cNvSpPr/>
      </dsp:nvSpPr>
      <dsp:spPr>
        <a:xfrm>
          <a:off x="4205226" y="1884405"/>
          <a:ext cx="1459402" cy="507748"/>
        </a:xfrm>
        <a:prstGeom prst="roundRect">
          <a:avLst/>
        </a:prstGeom>
        <a:solidFill>
          <a:srgbClr val="3333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Calibri" panose="020F0502020204030204" pitchFamily="34" charset="0"/>
            </a:rPr>
            <a:t>CaCO</a:t>
          </a:r>
          <a:r>
            <a:rPr lang="de-DE" sz="1600" kern="1200" baseline="-25000" dirty="0">
              <a:latin typeface="Calibri" panose="020F0502020204030204" pitchFamily="34" charset="0"/>
            </a:rPr>
            <a:t>3</a:t>
          </a:r>
        </a:p>
      </dsp:txBody>
      <dsp:txXfrm>
        <a:off x="4230012" y="1909191"/>
        <a:ext cx="1409830" cy="458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0.22128</cdr:x>
      <cdr:y>0.26855</cdr:y>
    </cdr:from>
    <cdr:to>
      <cdr:x>0.41796</cdr:x>
      <cdr:y>0.35515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944340" y="1116533"/>
          <a:ext cx="172819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2000" b="1" dirty="0"/>
            <a:t>Carbonation</a:t>
          </a:r>
        </a:p>
      </cdr:txBody>
    </cdr:sp>
  </cdr:relSizeAnchor>
  <cdr:relSizeAnchor xmlns:cdr="http://schemas.openxmlformats.org/drawingml/2006/chartDrawing">
    <cdr:from>
      <cdr:x>0.54088</cdr:x>
      <cdr:y>0.12999</cdr:y>
    </cdr:from>
    <cdr:to>
      <cdr:x>0.68839</cdr:x>
      <cdr:y>0.27377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4752652" y="540469"/>
          <a:ext cx="1296144" cy="597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2000" b="1" dirty="0" err="1"/>
            <a:t>Available</a:t>
          </a:r>
          <a:r>
            <a:rPr lang="de-DE" sz="2000" b="1" dirty="0"/>
            <a:t> </a:t>
          </a:r>
          <a:r>
            <a:rPr lang="de-DE" sz="2000" b="1" dirty="0" err="1"/>
            <a:t>lime</a:t>
          </a:r>
          <a:endParaRPr lang="de-DE" sz="2000" b="1" dirty="0"/>
        </a:p>
      </cdr:txBody>
    </cdr:sp>
  </cdr:relSizeAnchor>
  <cdr:relSizeAnchor xmlns:cdr="http://schemas.openxmlformats.org/drawingml/2006/chartDrawing">
    <cdr:from>
      <cdr:x>0.56547</cdr:x>
      <cdr:y>0.4937</cdr:y>
    </cdr:from>
    <cdr:to>
      <cdr:x>0.74576</cdr:x>
      <cdr:y>0.64957</cdr:y>
    </cdr:to>
    <cdr:sp macro="" textlink="">
      <cdr:nvSpPr>
        <cdr:cNvPr id="4" name="Textfeld 1"/>
        <cdr:cNvSpPr txBox="1"/>
      </cdr:nvSpPr>
      <cdr:spPr>
        <a:xfrm xmlns:a="http://schemas.openxmlformats.org/drawingml/2006/main">
          <a:off x="4968676" y="2052637"/>
          <a:ext cx="158417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2000" b="1" dirty="0"/>
            <a:t>Pozzolanic </a:t>
          </a:r>
          <a:r>
            <a:rPr lang="de-DE" sz="2000" b="1" dirty="0" err="1"/>
            <a:t>reaction</a:t>
          </a:r>
          <a:endParaRPr lang="de-DE" sz="20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BE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1056D4-590D-495E-83CC-9E6EBE40A21F}" type="datetimeFigureOut">
              <a:rPr lang="fr-BE" smtClean="0">
                <a:solidFill>
                  <a:schemeClr val="bg2"/>
                </a:solidFill>
              </a:rPr>
              <a:t>05-12-22</a:t>
            </a:fld>
            <a:endParaRPr lang="fr-BE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BE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9E4941-1411-4DD2-B066-B4990480180E}" type="slidenum">
              <a:rPr lang="fr-BE" smtClean="0">
                <a:solidFill>
                  <a:schemeClr val="bg2"/>
                </a:solidFill>
              </a:rPr>
              <a:t>‹#›</a:t>
            </a:fld>
            <a:endParaRPr lang="fr-B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42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4304EE-C2D7-4883-97D7-1F07E462916A}" type="datetimeFigureOut">
              <a:rPr lang="fr-BE" smtClean="0"/>
              <a:t>05-12-22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00B57D-D9B0-4709-AB06-632DD86B6C63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269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0B57D-D9B0-4709-AB06-632DD86B6C63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554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0B57D-D9B0-4709-AB06-632DD86B6C63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786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/>
              <a:t>1904-1960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First use </a:t>
            </a:r>
            <a:r>
              <a:rPr lang="en-US" sz="1200" err="1">
                <a:solidFill>
                  <a:schemeClr val="accent3"/>
                </a:solidFill>
                <a:latin typeface="DIN Offc" panose="020B0504020101020102" pitchFamily="34" charset="0"/>
              </a:rPr>
              <a:t>i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n USA (1904)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aseline="0">
                <a:solidFill>
                  <a:schemeClr val="accent3"/>
                </a:solidFill>
                <a:latin typeface="DIN Offc" panose="020B0504020101020102" pitchFamily="34" charset="0"/>
              </a:rPr>
              <a:t>Understanding of lime &amp; clay soils (swelling) in 1940’s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1956 : Lime </a:t>
            </a: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Fixation Point (by US-Army) – “STABILISATION”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/>
              <a:t>1960’s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First use </a:t>
            </a:r>
            <a:r>
              <a:rPr lang="en-US" sz="1200" err="1">
                <a:solidFill>
                  <a:schemeClr val="accent3"/>
                </a:solidFill>
                <a:latin typeface="DIN Offc" panose="020B0504020101020102" pitchFamily="34" charset="0"/>
              </a:rPr>
              <a:t>i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tx2"/>
                </a:solidFill>
              </a:rPr>
              <a:t>1970-1990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Highway projects Belgium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1200 km built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First use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– limited</a:t>
            </a:r>
            <a:endParaRPr lang="en-US" sz="1200">
              <a:solidFill>
                <a:schemeClr val="accent3"/>
              </a:solidFill>
              <a:latin typeface="DIN Offc" panose="020B0504020101020102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15 million m3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200.000 T </a:t>
            </a: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lime used 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(*)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accent5"/>
                </a:solidFill>
              </a:rPr>
              <a:t>1990-1996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High Speed Railway 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Paris-Lille-Calais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accent5"/>
                </a:solidFill>
              </a:rPr>
              <a:t>1997-2006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High Speed Railway Belgium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300 km built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Know-how progressed (SNCF)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 </a:t>
            </a:r>
            <a:endParaRPr lang="en-US" sz="1200">
              <a:solidFill>
                <a:schemeClr val="accent3"/>
              </a:solidFill>
              <a:latin typeface="DIN Offc" panose="020B0504020101020102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15 million m3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  <a:ea typeface="+mn-ea"/>
                <a:cs typeface="+mn-cs"/>
              </a:rPr>
              <a:t>300.000 T </a:t>
            </a: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lime used 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(**)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DIN Offc" panose="020B0504020101020102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accent6">
                    <a:lumMod val="75000"/>
                  </a:schemeClr>
                </a:solidFill>
              </a:rPr>
              <a:t>2000-today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Flemish Law : </a:t>
            </a:r>
            <a:r>
              <a:rPr lang="en-US" sz="1200" b="1" err="1">
                <a:solidFill>
                  <a:schemeClr val="accent3"/>
                </a:solidFill>
                <a:latin typeface="DIN Offc" panose="020B0504020101020102" pitchFamily="34" charset="0"/>
              </a:rPr>
              <a:t>Gronddecreet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 (1995)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M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</a:rPr>
              <a:t>ore &amp; more soil mixing technology 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 available (Wirtgen becoming the reference)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French laws (recycling promoted)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Use for </a:t>
            </a: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industrial parks, conventional railways, roads, airports, … 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DIN Offc" panose="020B0504020101020102" pitchFamily="34" charset="0"/>
              </a:rPr>
              <a:t>Evolution of Nat. Technical Guides 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Walloon Law (2020) : </a:t>
            </a:r>
            <a:r>
              <a:rPr lang="en-US" sz="1200" b="1" err="1">
                <a:solidFill>
                  <a:schemeClr val="accent3"/>
                </a:solidFill>
                <a:latin typeface="DIN Offc" panose="020B0504020101020102" pitchFamily="34" charset="0"/>
              </a:rPr>
              <a:t>Walterre</a:t>
            </a:r>
            <a:endParaRPr lang="en-US" sz="1200" b="1">
              <a:solidFill>
                <a:schemeClr val="accent3"/>
              </a:solidFill>
              <a:latin typeface="DIN Offc" panose="020B0504020101020102" pitchFamily="34" charset="0"/>
            </a:endParaRP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DIN Offc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accent4"/>
                </a:solidFill>
              </a:rPr>
              <a:t>2019-2020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Turkey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Largest megaproject Carmeuse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Highway connection to </a:t>
            </a:r>
            <a:r>
              <a:rPr lang="en-US" sz="1200" err="1">
                <a:solidFill>
                  <a:schemeClr val="accent3"/>
                </a:solidFill>
                <a:latin typeface="DIN Offc" panose="020B0504020101020102" pitchFamily="34" charset="0"/>
              </a:rPr>
              <a:t>Canakkale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-Bridge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100 km (in </a:t>
            </a: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2Y built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)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10 million m3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250.000 T</a:t>
            </a:r>
          </a:p>
          <a:p>
            <a:pPr marL="285750" lvl="0" indent="-285750">
              <a:buSzPct val="120000"/>
              <a:buFont typeface="Wingdings" panose="05000000000000000000" pitchFamily="2" charset="2"/>
              <a:buChar char="§"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DIN Offc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/>
              <a:t>FUTURE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Always larger </a:t>
            </a:r>
            <a:r>
              <a:rPr lang="en-US" sz="1200" err="1">
                <a:solidFill>
                  <a:schemeClr val="accent3"/>
                </a:solidFill>
                <a:latin typeface="DIN Offc" panose="020B0504020101020102" pitchFamily="34" charset="0"/>
              </a:rPr>
              <a:t>megasized</a:t>
            </a: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 earthworks projects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 b="1">
                <a:solidFill>
                  <a:schemeClr val="accent3"/>
                </a:solidFill>
                <a:latin typeface="DIN Offc" panose="020B0504020101020102" pitchFamily="34" charset="0"/>
              </a:rPr>
              <a:t>Canal-Seine-Nord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1200">
                <a:solidFill>
                  <a:schemeClr val="accent3"/>
                </a:solidFill>
                <a:latin typeface="DIN Offc" panose="020B0504020101020102" pitchFamily="34" charset="0"/>
              </a:rPr>
              <a:t>Carbon reduction solutions in the picture</a:t>
            </a:r>
          </a:p>
          <a:p>
            <a:endParaRPr lang="en-BE"/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0B57D-D9B0-4709-AB06-632DD86B6C63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094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0B57D-D9B0-4709-AB06-632DD86B6C63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799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0B57D-D9B0-4709-AB06-632DD86B6C63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7687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same </a:t>
            </a:r>
            <a:r>
              <a:rPr lang="de-DE" dirty="0" err="1"/>
              <a:t>location</a:t>
            </a:r>
            <a:r>
              <a:rPr lang="de-DE" dirty="0"/>
              <a:t> -&gt;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baseline="0" dirty="0"/>
              <a:t> </a:t>
            </a:r>
            <a:r>
              <a:rPr lang="de-DE" baseline="0" dirty="0" err="1"/>
              <a:t>possible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0162-176D-4563-9129-F210F012489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77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0B57D-D9B0-4709-AB06-632DD86B6C63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052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"/>
            <a:ext cx="12192000" cy="686409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3454400" y="820058"/>
            <a:ext cx="5283200" cy="4996542"/>
          </a:xfrm>
          <a:prstGeom prst="rect">
            <a:avLst/>
          </a:prstGeom>
          <a:gradFill>
            <a:gsLst>
              <a:gs pos="100000">
                <a:schemeClr val="tx1"/>
              </a:gs>
              <a:gs pos="5000">
                <a:schemeClr val="tx2">
                  <a:alpha val="79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 sz="2400" dirty="0">
              <a:solidFill>
                <a:srgbClr val="005191"/>
              </a:solidFill>
              <a:latin typeface="Tahom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2" b="16950"/>
          <a:stretch/>
        </p:blipFill>
        <p:spPr>
          <a:xfrm>
            <a:off x="4825063" y="1199866"/>
            <a:ext cx="2541874" cy="1340134"/>
          </a:xfrm>
          <a:prstGeom prst="rect">
            <a:avLst/>
          </a:prstGeom>
        </p:spPr>
      </p:pic>
      <p:sp>
        <p:nvSpPr>
          <p:cNvPr id="1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741467" y="4748171"/>
            <a:ext cx="4720361" cy="7237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741467" y="2839074"/>
            <a:ext cx="4720361" cy="167487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549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Right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533400"/>
            <a:ext cx="5734050" cy="57912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5400000" flipH="1">
            <a:off x="689716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3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1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3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1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1098136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2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Right 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533400"/>
            <a:ext cx="5734050" cy="5791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5400000" flipH="1">
            <a:off x="689716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3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1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3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1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1098136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Lef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573405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719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Lef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573405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32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Left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573405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331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Left 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573405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86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Righ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0"/>
            <a:ext cx="573405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913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Righ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0"/>
            <a:ext cx="573405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28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Right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0"/>
            <a:ext cx="573405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570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B Right 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0"/>
            <a:ext cx="573405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580571"/>
            <a:ext cx="4433887" cy="580571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14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6210" y="1203734"/>
            <a:ext cx="10540590" cy="38624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52322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86211" y="1924050"/>
            <a:ext cx="10540590" cy="4286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400">
                <a:solidFill>
                  <a:schemeClr val="accent4"/>
                </a:solidFill>
              </a:defRPr>
            </a:lvl1pPr>
            <a:lvl2pPr marL="230188" indent="0">
              <a:buFont typeface="Wingdings" panose="05000000000000000000" pitchFamily="2" charset="2"/>
              <a:buNone/>
              <a:defRPr sz="2000">
                <a:solidFill>
                  <a:schemeClr val="accent2"/>
                </a:solidFill>
              </a:defRPr>
            </a:lvl2pPr>
            <a:lvl3pPr marL="461963" indent="0">
              <a:buFont typeface="Wingdings" panose="05000000000000000000" pitchFamily="2" charset="2"/>
              <a:buNone/>
              <a:defRPr sz="1800">
                <a:solidFill>
                  <a:schemeClr val="accent2"/>
                </a:solidFill>
              </a:defRPr>
            </a:lvl3pPr>
            <a:lvl4pPr marL="684212" indent="0">
              <a:buFont typeface="Wingdings" panose="05000000000000000000" pitchFamily="2" charset="2"/>
              <a:buNone/>
              <a:defRPr sz="1600">
                <a:solidFill>
                  <a:schemeClr val="accent2"/>
                </a:solidFill>
              </a:defRPr>
            </a:lvl4pPr>
            <a:lvl5pPr marL="914400" indent="0">
              <a:buFont typeface="Wingdings" panose="05000000000000000000" pitchFamily="2" charset="2"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>
            <a:normAutofit/>
          </a:bodyPr>
          <a:lstStyle>
            <a:lvl1pPr marL="0" indent="0" algn="l">
              <a:buNone/>
              <a:defRPr sz="16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170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Up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289408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580572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232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Up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2894089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580572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258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Up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289408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580572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20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Up 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2894089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580572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422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Down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3963911"/>
            <a:ext cx="12192000" cy="289408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4544483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442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Down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3963911"/>
            <a:ext cx="12192000" cy="2894089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4544483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802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Down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3963911"/>
            <a:ext cx="12192000" cy="289408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4544483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1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C Down 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3963911"/>
            <a:ext cx="12192000" cy="2894089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52009" y="4544483"/>
            <a:ext cx="10887982" cy="182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508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committ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13D0D67-6C58-4A66-95BF-435949A5A7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>
            <a:normAutofit/>
          </a:bodyPr>
          <a:lstStyle>
            <a:lvl1pPr marL="0" indent="0" algn="l">
              <a:buNone/>
              <a:defRPr sz="16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5A71A-3293-BBBE-7E21-0CD3693AFD2F}"/>
              </a:ext>
            </a:extLst>
          </p:cNvPr>
          <p:cNvSpPr/>
          <p:nvPr userDrawn="1"/>
        </p:nvSpPr>
        <p:spPr>
          <a:xfrm>
            <a:off x="-1" y="368563"/>
            <a:ext cx="12192001" cy="6489437"/>
          </a:xfrm>
          <a:prstGeom prst="rect">
            <a:avLst/>
          </a:prstGeom>
          <a:gradFill>
            <a:gsLst>
              <a:gs pos="100000">
                <a:schemeClr val="tx2"/>
              </a:gs>
              <a:gs pos="37000">
                <a:schemeClr val="tx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d-ID" sz="2400">
              <a:solidFill>
                <a:schemeClr val="tx1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" name="TextBox 33">
            <a:extLst>
              <a:ext uri="{FF2B5EF4-FFF2-40B4-BE49-F238E27FC236}">
                <a16:creationId xmlns:a16="http://schemas.microsoft.com/office/drawing/2014/main" id="{360629FA-22A3-294C-BB34-0364D7495904}"/>
              </a:ext>
            </a:extLst>
          </p:cNvPr>
          <p:cNvSpPr txBox="1"/>
          <p:nvPr userDrawn="1"/>
        </p:nvSpPr>
        <p:spPr>
          <a:xfrm>
            <a:off x="2552974" y="1222825"/>
            <a:ext cx="7086052" cy="61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EXECUTIVE COMMITTEE</a:t>
            </a:r>
          </a:p>
        </p:txBody>
      </p:sp>
      <p:pic>
        <p:nvPicPr>
          <p:cNvPr id="7" name="Picture 41">
            <a:extLst>
              <a:ext uri="{FF2B5EF4-FFF2-40B4-BE49-F238E27FC236}">
                <a16:creationId xmlns:a16="http://schemas.microsoft.com/office/drawing/2014/main" id="{2333B9A9-4BC5-B0DE-3180-610B36EB7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2" b="16950"/>
          <a:stretch/>
        </p:blipFill>
        <p:spPr>
          <a:xfrm>
            <a:off x="11301144" y="6379368"/>
            <a:ext cx="822018" cy="433388"/>
          </a:xfrm>
          <a:prstGeom prst="rect">
            <a:avLst/>
          </a:prstGeom>
        </p:spPr>
      </p:pic>
      <p:sp>
        <p:nvSpPr>
          <p:cNvPr id="8" name="TextBox 35">
            <a:extLst>
              <a:ext uri="{FF2B5EF4-FFF2-40B4-BE49-F238E27FC236}">
                <a16:creationId xmlns:a16="http://schemas.microsoft.com/office/drawing/2014/main" id="{E77572D7-CA80-F32A-B478-F0AE2022FDA0}"/>
              </a:ext>
            </a:extLst>
          </p:cNvPr>
          <p:cNvSpPr txBox="1"/>
          <p:nvPr userDrawn="1"/>
        </p:nvSpPr>
        <p:spPr>
          <a:xfrm>
            <a:off x="5257404" y="4681133"/>
            <a:ext cx="1703027" cy="45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Rodolphe COLLINET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Group CEO</a:t>
            </a:r>
            <a:endParaRPr lang="en-US" sz="9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36">
            <a:extLst>
              <a:ext uri="{FF2B5EF4-FFF2-40B4-BE49-F238E27FC236}">
                <a16:creationId xmlns:a16="http://schemas.microsoft.com/office/drawing/2014/main" id="{E9F14E93-B131-9784-2E78-D903D0E0031E}"/>
              </a:ext>
            </a:extLst>
          </p:cNvPr>
          <p:cNvSpPr txBox="1"/>
          <p:nvPr userDrawn="1"/>
        </p:nvSpPr>
        <p:spPr>
          <a:xfrm>
            <a:off x="2097826" y="4681133"/>
            <a:ext cx="1304052" cy="437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Yves WILLEMS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CEO Americas</a:t>
            </a: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E7C8C800-A477-E9C8-BE03-51A3BFD88369}"/>
              </a:ext>
            </a:extLst>
          </p:cNvPr>
          <p:cNvSpPr txBox="1"/>
          <p:nvPr userDrawn="1"/>
        </p:nvSpPr>
        <p:spPr>
          <a:xfrm>
            <a:off x="8423119" y="4681133"/>
            <a:ext cx="1960635" cy="45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Tim VAN DEN BOSSCHE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CEO Europe</a:t>
            </a: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D17A508D-EBE6-DF6B-F739-67881BA32FF1}"/>
              </a:ext>
            </a:extLst>
          </p:cNvPr>
          <p:cNvSpPr txBox="1"/>
          <p:nvPr userDrawn="1"/>
        </p:nvSpPr>
        <p:spPr>
          <a:xfrm>
            <a:off x="7104847" y="4681133"/>
            <a:ext cx="1363743" cy="45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Danielle KNOTT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Group CHRO</a:t>
            </a:r>
          </a:p>
        </p:txBody>
      </p:sp>
      <p:sp>
        <p:nvSpPr>
          <p:cNvPr id="13" name="Isosceles Triangle 41">
            <a:extLst>
              <a:ext uri="{FF2B5EF4-FFF2-40B4-BE49-F238E27FC236}">
                <a16:creationId xmlns:a16="http://schemas.microsoft.com/office/drawing/2014/main" id="{54E1B680-CEA0-A628-3607-38472C45EF0E}"/>
              </a:ext>
            </a:extLst>
          </p:cNvPr>
          <p:cNvSpPr/>
          <p:nvPr userDrawn="1"/>
        </p:nvSpPr>
        <p:spPr bwMode="auto">
          <a:xfrm flipV="1">
            <a:off x="9277412" y="4569609"/>
            <a:ext cx="298557" cy="95338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4" name="Isosceles Triangle 42">
            <a:extLst>
              <a:ext uri="{FF2B5EF4-FFF2-40B4-BE49-F238E27FC236}">
                <a16:creationId xmlns:a16="http://schemas.microsoft.com/office/drawing/2014/main" id="{E035BBBA-228F-340F-33B3-74DB877CD8BE}"/>
              </a:ext>
            </a:extLst>
          </p:cNvPr>
          <p:cNvSpPr/>
          <p:nvPr userDrawn="1"/>
        </p:nvSpPr>
        <p:spPr bwMode="auto">
          <a:xfrm flipV="1">
            <a:off x="2600574" y="4569609"/>
            <a:ext cx="298557" cy="95338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Box 45">
            <a:extLst>
              <a:ext uri="{FF2B5EF4-FFF2-40B4-BE49-F238E27FC236}">
                <a16:creationId xmlns:a16="http://schemas.microsoft.com/office/drawing/2014/main" id="{4AE94945-25D5-4135-C357-9467CAD24AA0}"/>
              </a:ext>
            </a:extLst>
          </p:cNvPr>
          <p:cNvSpPr txBox="1"/>
          <p:nvPr userDrawn="1"/>
        </p:nvSpPr>
        <p:spPr>
          <a:xfrm>
            <a:off x="3565480" y="4681133"/>
            <a:ext cx="1555376" cy="437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Barbara JONNART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Group CFO</a:t>
            </a:r>
          </a:p>
        </p:txBody>
      </p:sp>
      <p:sp>
        <p:nvSpPr>
          <p:cNvPr id="17" name="Isosceles Triangle 46">
            <a:extLst>
              <a:ext uri="{FF2B5EF4-FFF2-40B4-BE49-F238E27FC236}">
                <a16:creationId xmlns:a16="http://schemas.microsoft.com/office/drawing/2014/main" id="{2DC99699-D7BB-1904-C068-3596CCE07C44}"/>
              </a:ext>
            </a:extLst>
          </p:cNvPr>
          <p:cNvSpPr/>
          <p:nvPr userDrawn="1"/>
        </p:nvSpPr>
        <p:spPr bwMode="auto">
          <a:xfrm flipV="1">
            <a:off x="7637440" y="4569609"/>
            <a:ext cx="298557" cy="95338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47">
            <a:extLst>
              <a:ext uri="{FF2B5EF4-FFF2-40B4-BE49-F238E27FC236}">
                <a16:creationId xmlns:a16="http://schemas.microsoft.com/office/drawing/2014/main" id="{F39DF101-F2AE-4977-4996-9750E6AB3D02}"/>
              </a:ext>
            </a:extLst>
          </p:cNvPr>
          <p:cNvSpPr txBox="1"/>
          <p:nvPr userDrawn="1"/>
        </p:nvSpPr>
        <p:spPr>
          <a:xfrm>
            <a:off x="10495423" y="4681133"/>
            <a:ext cx="1156401" cy="437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Jack FAHLER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COO Americas</a:t>
            </a:r>
          </a:p>
        </p:txBody>
      </p:sp>
      <p:sp>
        <p:nvSpPr>
          <p:cNvPr id="19" name="Isosceles Triangle 48">
            <a:extLst>
              <a:ext uri="{FF2B5EF4-FFF2-40B4-BE49-F238E27FC236}">
                <a16:creationId xmlns:a16="http://schemas.microsoft.com/office/drawing/2014/main" id="{838D7A16-BD2B-68F9-A9AD-386CFCD3AD0E}"/>
              </a:ext>
            </a:extLst>
          </p:cNvPr>
          <p:cNvSpPr/>
          <p:nvPr userDrawn="1"/>
        </p:nvSpPr>
        <p:spPr bwMode="auto">
          <a:xfrm flipV="1">
            <a:off x="10924346" y="4569609"/>
            <a:ext cx="298557" cy="95338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51">
            <a:extLst>
              <a:ext uri="{FF2B5EF4-FFF2-40B4-BE49-F238E27FC236}">
                <a16:creationId xmlns:a16="http://schemas.microsoft.com/office/drawing/2014/main" id="{05700EBC-B7F6-BCAC-8291-B81B7B7A4BD0}"/>
              </a:ext>
            </a:extLst>
          </p:cNvPr>
          <p:cNvSpPr txBox="1"/>
          <p:nvPr userDrawn="1"/>
        </p:nvSpPr>
        <p:spPr>
          <a:xfrm>
            <a:off x="347563" y="4681133"/>
            <a:ext cx="14446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Ilse KENIS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Chief Carbon Officer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CEO TECforLime </a:t>
            </a:r>
          </a:p>
        </p:txBody>
      </p:sp>
      <p:sp>
        <p:nvSpPr>
          <p:cNvPr id="22" name="Isosceles Triangle 52">
            <a:extLst>
              <a:ext uri="{FF2B5EF4-FFF2-40B4-BE49-F238E27FC236}">
                <a16:creationId xmlns:a16="http://schemas.microsoft.com/office/drawing/2014/main" id="{9EF31FCC-42AD-2BA7-D6B3-E35C36F7E634}"/>
              </a:ext>
            </a:extLst>
          </p:cNvPr>
          <p:cNvSpPr/>
          <p:nvPr userDrawn="1"/>
        </p:nvSpPr>
        <p:spPr bwMode="auto">
          <a:xfrm flipV="1">
            <a:off x="920597" y="4569609"/>
            <a:ext cx="298557" cy="95338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3" name="Isosceles Triangle 40">
            <a:extLst>
              <a:ext uri="{FF2B5EF4-FFF2-40B4-BE49-F238E27FC236}">
                <a16:creationId xmlns:a16="http://schemas.microsoft.com/office/drawing/2014/main" id="{FEE155B7-8E53-1004-34D6-12B5D22BB0A7}"/>
              </a:ext>
            </a:extLst>
          </p:cNvPr>
          <p:cNvSpPr/>
          <p:nvPr userDrawn="1"/>
        </p:nvSpPr>
        <p:spPr bwMode="auto">
          <a:xfrm flipV="1">
            <a:off x="5959639" y="4569609"/>
            <a:ext cx="298557" cy="95338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630B3CD-1CB1-311F-3784-F5E47D51747A}"/>
              </a:ext>
            </a:extLst>
          </p:cNvPr>
          <p:cNvGrpSpPr/>
          <p:nvPr userDrawn="1"/>
        </p:nvGrpSpPr>
        <p:grpSpPr>
          <a:xfrm>
            <a:off x="5300309" y="2396412"/>
            <a:ext cx="1548466" cy="2009956"/>
            <a:chOff x="4986059" y="1520886"/>
            <a:chExt cx="1548466" cy="200995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842A7AF-0F6A-578F-7372-A337001B0BCC}"/>
                </a:ext>
              </a:extLst>
            </p:cNvPr>
            <p:cNvSpPr/>
            <p:nvPr userDrawn="1"/>
          </p:nvSpPr>
          <p:spPr>
            <a:xfrm>
              <a:off x="4986059" y="1520886"/>
              <a:ext cx="1548209" cy="20031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6" name="Picture 53" descr="A group of people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CE3130AF-DC75-3183-88B8-28E0F13C84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6316" y="1520886"/>
              <a:ext cx="1548209" cy="200995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6AB38A4-117D-62E1-53AD-D50B338E7FD0}"/>
              </a:ext>
            </a:extLst>
          </p:cNvPr>
          <p:cNvGrpSpPr/>
          <p:nvPr userDrawn="1"/>
        </p:nvGrpSpPr>
        <p:grpSpPr>
          <a:xfrm>
            <a:off x="6985934" y="2396412"/>
            <a:ext cx="1548209" cy="2009956"/>
            <a:chOff x="8323730" y="1514056"/>
            <a:chExt cx="1548209" cy="20099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C5D637-74E3-5215-3F58-D569272BCDA3}"/>
                </a:ext>
              </a:extLst>
            </p:cNvPr>
            <p:cNvSpPr/>
            <p:nvPr userDrawn="1"/>
          </p:nvSpPr>
          <p:spPr>
            <a:xfrm>
              <a:off x="8323730" y="1520886"/>
              <a:ext cx="1548209" cy="20031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3" name="Picture 53" descr="A group of people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F4848857-5F4A-6569-85FF-0F07037382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17603" y="1514056"/>
              <a:ext cx="1354336" cy="2009956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05257AC-6CD2-3B2F-6B09-D9D5FB53F709}"/>
              </a:ext>
            </a:extLst>
          </p:cNvPr>
          <p:cNvGrpSpPr/>
          <p:nvPr userDrawn="1"/>
        </p:nvGrpSpPr>
        <p:grpSpPr>
          <a:xfrm>
            <a:off x="244075" y="2403242"/>
            <a:ext cx="1548209" cy="2003126"/>
            <a:chOff x="40251" y="1520886"/>
            <a:chExt cx="1548209" cy="200312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B50E7-AD5D-7317-9B13-9DBF492C5E93}"/>
                </a:ext>
              </a:extLst>
            </p:cNvPr>
            <p:cNvSpPr/>
            <p:nvPr userDrawn="1"/>
          </p:nvSpPr>
          <p:spPr>
            <a:xfrm>
              <a:off x="40251" y="1520886"/>
              <a:ext cx="1548209" cy="20031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83C0C6F3-E666-3E67-374B-B19E745FBA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51" y="1555051"/>
              <a:ext cx="1490657" cy="1968961"/>
            </a:xfrm>
            <a:prstGeom prst="rect">
              <a:avLst/>
            </a:prstGeom>
          </p:spPr>
        </p:pic>
      </p:grpSp>
      <p:sp>
        <p:nvSpPr>
          <p:cNvPr id="47" name="Isosceles Triangle 39">
            <a:extLst>
              <a:ext uri="{FF2B5EF4-FFF2-40B4-BE49-F238E27FC236}">
                <a16:creationId xmlns:a16="http://schemas.microsoft.com/office/drawing/2014/main" id="{2480EEE9-061C-1A74-706D-AB173809443C}"/>
              </a:ext>
            </a:extLst>
          </p:cNvPr>
          <p:cNvSpPr/>
          <p:nvPr userDrawn="1"/>
        </p:nvSpPr>
        <p:spPr bwMode="auto">
          <a:xfrm flipV="1">
            <a:off x="4193889" y="4569609"/>
            <a:ext cx="298557" cy="95338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0896D0D-1340-4497-8492-0808F9F3BCA4}"/>
              </a:ext>
            </a:extLst>
          </p:cNvPr>
          <p:cNvGrpSpPr/>
          <p:nvPr userDrawn="1"/>
        </p:nvGrpSpPr>
        <p:grpSpPr>
          <a:xfrm>
            <a:off x="1929443" y="2396412"/>
            <a:ext cx="1548338" cy="2009956"/>
            <a:chOff x="3281081" y="1514056"/>
            <a:chExt cx="1548338" cy="200995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CF8F004-D6B6-9945-96E6-D7B629A5FAD4}"/>
                </a:ext>
              </a:extLst>
            </p:cNvPr>
            <p:cNvSpPr/>
            <p:nvPr userDrawn="1"/>
          </p:nvSpPr>
          <p:spPr>
            <a:xfrm>
              <a:off x="3281081" y="1520886"/>
              <a:ext cx="1548209" cy="20031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50" name="Picture 53" descr="A group of people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3564BED5-EC39-6B69-0934-3CD1E72B72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9893" y="1514056"/>
              <a:ext cx="1369526" cy="2009956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458B864-7BD9-20A2-A3CE-0039AC9084EF}"/>
              </a:ext>
            </a:extLst>
          </p:cNvPr>
          <p:cNvGrpSpPr/>
          <p:nvPr userDrawn="1"/>
        </p:nvGrpSpPr>
        <p:grpSpPr>
          <a:xfrm>
            <a:off x="3614940" y="2403242"/>
            <a:ext cx="1548210" cy="2003126"/>
            <a:chOff x="1615285" y="1520886"/>
            <a:chExt cx="1548210" cy="200312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BECE7A5-DB77-7727-8272-3E504596A886}"/>
                </a:ext>
              </a:extLst>
            </p:cNvPr>
            <p:cNvSpPr/>
            <p:nvPr userDrawn="1"/>
          </p:nvSpPr>
          <p:spPr>
            <a:xfrm>
              <a:off x="1615285" y="1520886"/>
              <a:ext cx="1548209" cy="20031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0A21BF44-0422-DFFB-E379-4E53B17D1D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5285" y="1658553"/>
              <a:ext cx="1548210" cy="1865459"/>
            </a:xfrm>
            <a:prstGeom prst="rect">
              <a:avLst/>
            </a:prstGeom>
          </p:spPr>
        </p:pic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C0601535-C63F-3C25-9220-8FDDF375BF41}"/>
              </a:ext>
            </a:extLst>
          </p:cNvPr>
          <p:cNvGrpSpPr/>
          <p:nvPr userDrawn="1"/>
        </p:nvGrpSpPr>
        <p:grpSpPr>
          <a:xfrm>
            <a:off x="10356668" y="2396412"/>
            <a:ext cx="1548210" cy="2009956"/>
            <a:chOff x="10207390" y="1520886"/>
            <a:chExt cx="1548210" cy="200995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83B362E-E910-F03A-79C8-5FD2CCD1EFA2}"/>
                </a:ext>
              </a:extLst>
            </p:cNvPr>
            <p:cNvSpPr/>
            <p:nvPr userDrawn="1"/>
          </p:nvSpPr>
          <p:spPr>
            <a:xfrm>
              <a:off x="10207391" y="1520886"/>
              <a:ext cx="1548209" cy="20031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b="1"/>
            </a:p>
          </p:txBody>
        </p:sp>
        <p:pic>
          <p:nvPicPr>
            <p:cNvPr id="56" name="Picture 53" descr="A group of people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0F6948F9-7EF0-977B-370E-611639F8D6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7391" y="1520886"/>
              <a:ext cx="1548209" cy="2009956"/>
            </a:xfrm>
            <a:prstGeom prst="rect">
              <a:avLst/>
            </a:prstGeom>
          </p:spPr>
        </p:pic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1EBA05C9-F118-1D5A-7E93-CC19640D98DD}"/>
                </a:ext>
              </a:extLst>
            </p:cNvPr>
            <p:cNvSpPr/>
            <p:nvPr userDrawn="1"/>
          </p:nvSpPr>
          <p:spPr>
            <a:xfrm>
              <a:off x="10207390" y="2845594"/>
              <a:ext cx="227988" cy="685247"/>
            </a:xfrm>
            <a:custGeom>
              <a:avLst/>
              <a:gdLst>
                <a:gd name="connsiteX0" fmla="*/ 0 w 230981"/>
                <a:gd name="connsiteY0" fmla="*/ 0 h 533400"/>
                <a:gd name="connsiteX1" fmla="*/ 0 w 230981"/>
                <a:gd name="connsiteY1" fmla="*/ 533400 h 533400"/>
                <a:gd name="connsiteX2" fmla="*/ 164306 w 230981"/>
                <a:gd name="connsiteY2" fmla="*/ 533400 h 533400"/>
                <a:gd name="connsiteX3" fmla="*/ 230981 w 230981"/>
                <a:gd name="connsiteY3" fmla="*/ 350044 h 533400"/>
                <a:gd name="connsiteX4" fmla="*/ 173831 w 230981"/>
                <a:gd name="connsiteY4" fmla="*/ 185738 h 533400"/>
                <a:gd name="connsiteX5" fmla="*/ 0 w 230981"/>
                <a:gd name="connsiteY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981" h="533400">
                  <a:moveTo>
                    <a:pt x="0" y="0"/>
                  </a:moveTo>
                  <a:lnTo>
                    <a:pt x="0" y="533400"/>
                  </a:lnTo>
                  <a:lnTo>
                    <a:pt x="164306" y="533400"/>
                  </a:lnTo>
                  <a:lnTo>
                    <a:pt x="230981" y="350044"/>
                  </a:lnTo>
                  <a:lnTo>
                    <a:pt x="173831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BE" b="1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A5BD13D5-B37D-194B-AE20-BAF7E05319FD}"/>
              </a:ext>
            </a:extLst>
          </p:cNvPr>
          <p:cNvGrpSpPr/>
          <p:nvPr userDrawn="1"/>
        </p:nvGrpSpPr>
        <p:grpSpPr>
          <a:xfrm>
            <a:off x="8671302" y="2396412"/>
            <a:ext cx="1548209" cy="2009956"/>
            <a:chOff x="8671302" y="1467702"/>
            <a:chExt cx="1548209" cy="2009956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E23880B9-28C5-B3A8-A9A7-24BC1D1A3C2A}"/>
                </a:ext>
              </a:extLst>
            </p:cNvPr>
            <p:cNvGrpSpPr/>
            <p:nvPr userDrawn="1"/>
          </p:nvGrpSpPr>
          <p:grpSpPr>
            <a:xfrm>
              <a:off x="8671302" y="1467702"/>
              <a:ext cx="1548209" cy="2009956"/>
              <a:chOff x="6619283" y="1514056"/>
              <a:chExt cx="1548209" cy="200995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DB84560-1E8C-DD15-00F9-D8BA86493B1A}"/>
                  </a:ext>
                </a:extLst>
              </p:cNvPr>
              <p:cNvSpPr/>
              <p:nvPr userDrawn="1"/>
            </p:nvSpPr>
            <p:spPr>
              <a:xfrm>
                <a:off x="6619283" y="1520886"/>
                <a:ext cx="1548209" cy="200312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BE" dirty="0"/>
              </a:p>
            </p:txBody>
          </p:sp>
          <p:pic>
            <p:nvPicPr>
              <p:cNvPr id="62" name="Picture 53" descr="A group of people posing for a photo&#10;&#10;Description automatically generated with medium confidence">
                <a:extLst>
                  <a:ext uri="{FF2B5EF4-FFF2-40B4-BE49-F238E27FC236}">
                    <a16:creationId xmlns:a16="http://schemas.microsoft.com/office/drawing/2014/main" id="{082CAFCB-D293-AA8D-33ED-660273FCA6B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91294" y="1514056"/>
                <a:ext cx="1475924" cy="2009956"/>
              </a:xfrm>
              <a:prstGeom prst="rect">
                <a:avLst/>
              </a:prstGeom>
            </p:spPr>
          </p:pic>
        </p:grp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C2018859-A907-A785-6E8D-76A5FBB96EF3}"/>
                </a:ext>
              </a:extLst>
            </p:cNvPr>
            <p:cNvSpPr/>
            <p:nvPr userDrawn="1"/>
          </p:nvSpPr>
          <p:spPr>
            <a:xfrm>
              <a:off x="8672514" y="3186112"/>
              <a:ext cx="157162" cy="291545"/>
            </a:xfrm>
            <a:custGeom>
              <a:avLst/>
              <a:gdLst>
                <a:gd name="connsiteX0" fmla="*/ 0 w 166687"/>
                <a:gd name="connsiteY0" fmla="*/ 0 h 285750"/>
                <a:gd name="connsiteX1" fmla="*/ 0 w 166687"/>
                <a:gd name="connsiteY1" fmla="*/ 285750 h 285750"/>
                <a:gd name="connsiteX2" fmla="*/ 166687 w 166687"/>
                <a:gd name="connsiteY2" fmla="*/ 285750 h 285750"/>
                <a:gd name="connsiteX3" fmla="*/ 123825 w 166687"/>
                <a:gd name="connsiteY3" fmla="*/ 114300 h 285750"/>
                <a:gd name="connsiteX4" fmla="*/ 0 w 166687"/>
                <a:gd name="connsiteY4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87" h="285750">
                  <a:moveTo>
                    <a:pt x="0" y="0"/>
                  </a:moveTo>
                  <a:lnTo>
                    <a:pt x="0" y="285750"/>
                  </a:lnTo>
                  <a:lnTo>
                    <a:pt x="166687" y="285750"/>
                  </a:lnTo>
                  <a:lnTo>
                    <a:pt x="123825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5983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7421" y="0"/>
            <a:ext cx="12209422" cy="6858000"/>
          </a:xfrm>
          <a:prstGeom prst="rect">
            <a:avLst/>
          </a:prstGeom>
          <a:gradFill>
            <a:gsLst>
              <a:gs pos="100000">
                <a:schemeClr val="tx2"/>
              </a:gs>
              <a:gs pos="37000">
                <a:schemeClr val="tx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d-ID" sz="2400">
              <a:solidFill>
                <a:schemeClr val="tx1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095750" y="2815451"/>
            <a:ext cx="4970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DIN Offc Medium" panose="020B0604020101020102" pitchFamily="34" charset="0"/>
              </a:rPr>
              <a:t>CARMEUSE</a:t>
            </a:r>
            <a:endParaRPr lang="id-ID" sz="7200" dirty="0">
              <a:solidFill>
                <a:srgbClr val="FFFFFF"/>
              </a:solidFill>
              <a:latin typeface="DIN Offc Medium" panose="020B0604020101020102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49090" y="3900735"/>
            <a:ext cx="302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DIN Offc" panose="020B0504020101020102" pitchFamily="34" charset="0"/>
              </a:rPr>
              <a:t>IMPACTING</a:t>
            </a:r>
            <a:r>
              <a:rPr lang="en-US" dirty="0">
                <a:solidFill>
                  <a:srgbClr val="FFFFFF"/>
                </a:solidFill>
                <a:latin typeface="DIN Offc" panose="020B0504020101020102" pitchFamily="34" charset="0"/>
              </a:rPr>
              <a:t> EVERYDAY</a:t>
            </a:r>
            <a:r>
              <a:rPr lang="en-US" baseline="0" dirty="0">
                <a:solidFill>
                  <a:srgbClr val="FFFFFF"/>
                </a:solidFill>
                <a:latin typeface="DIN Offc" panose="020B0504020101020102" pitchFamily="34" charset="0"/>
              </a:rPr>
              <a:t> LIFE</a:t>
            </a:r>
            <a:endParaRPr lang="id-ID" dirty="0">
              <a:solidFill>
                <a:srgbClr val="FFFFFF"/>
              </a:solidFill>
              <a:latin typeface="DIN Offc" panose="020B0504020101020102" pitchFamily="34" charset="0"/>
            </a:endParaRPr>
          </a:p>
        </p:txBody>
      </p:sp>
      <p:sp>
        <p:nvSpPr>
          <p:cNvPr id="5" name="Freeform 4"/>
          <p:cNvSpPr/>
          <p:nvPr userDrawn="1"/>
        </p:nvSpPr>
        <p:spPr bwMode="auto">
          <a:xfrm>
            <a:off x="3155333" y="2072640"/>
            <a:ext cx="2997818" cy="2851682"/>
          </a:xfrm>
          <a:custGeom>
            <a:avLst/>
            <a:gdLst>
              <a:gd name="connsiteX0" fmla="*/ 1343025 w 1347788"/>
              <a:gd name="connsiteY0" fmla="*/ 552450 h 1743075"/>
              <a:gd name="connsiteX1" fmla="*/ 1343025 w 1347788"/>
              <a:gd name="connsiteY1" fmla="*/ 0 h 1743075"/>
              <a:gd name="connsiteX2" fmla="*/ 0 w 1347788"/>
              <a:gd name="connsiteY2" fmla="*/ 0 h 1743075"/>
              <a:gd name="connsiteX3" fmla="*/ 0 w 1347788"/>
              <a:gd name="connsiteY3" fmla="*/ 1743075 h 1743075"/>
              <a:gd name="connsiteX4" fmla="*/ 1347788 w 1347788"/>
              <a:gd name="connsiteY4" fmla="*/ 1743075 h 1743075"/>
              <a:gd name="connsiteX5" fmla="*/ 1347788 w 1347788"/>
              <a:gd name="connsiteY5" fmla="*/ 1271587 h 1743075"/>
              <a:gd name="connsiteX0" fmla="*/ 1339661 w 1347788"/>
              <a:gd name="connsiteY0" fmla="*/ 341288 h 1743075"/>
              <a:gd name="connsiteX1" fmla="*/ 1343025 w 1347788"/>
              <a:gd name="connsiteY1" fmla="*/ 0 h 1743075"/>
              <a:gd name="connsiteX2" fmla="*/ 0 w 1347788"/>
              <a:gd name="connsiteY2" fmla="*/ 0 h 1743075"/>
              <a:gd name="connsiteX3" fmla="*/ 0 w 1347788"/>
              <a:gd name="connsiteY3" fmla="*/ 1743075 h 1743075"/>
              <a:gd name="connsiteX4" fmla="*/ 1347788 w 1347788"/>
              <a:gd name="connsiteY4" fmla="*/ 1743075 h 1743075"/>
              <a:gd name="connsiteX5" fmla="*/ 1347788 w 1347788"/>
              <a:gd name="connsiteY5" fmla="*/ 1271587 h 1743075"/>
              <a:gd name="connsiteX0" fmla="*/ 1339661 w 1347788"/>
              <a:gd name="connsiteY0" fmla="*/ 410395 h 1743075"/>
              <a:gd name="connsiteX1" fmla="*/ 1343025 w 1347788"/>
              <a:gd name="connsiteY1" fmla="*/ 0 h 1743075"/>
              <a:gd name="connsiteX2" fmla="*/ 0 w 1347788"/>
              <a:gd name="connsiteY2" fmla="*/ 0 h 1743075"/>
              <a:gd name="connsiteX3" fmla="*/ 0 w 1347788"/>
              <a:gd name="connsiteY3" fmla="*/ 1743075 h 1743075"/>
              <a:gd name="connsiteX4" fmla="*/ 1347788 w 1347788"/>
              <a:gd name="connsiteY4" fmla="*/ 1743075 h 1743075"/>
              <a:gd name="connsiteX5" fmla="*/ 1347788 w 1347788"/>
              <a:gd name="connsiteY5" fmla="*/ 1271587 h 1743075"/>
              <a:gd name="connsiteX0" fmla="*/ 1339661 w 1347788"/>
              <a:gd name="connsiteY0" fmla="*/ 410395 h 1743075"/>
              <a:gd name="connsiteX1" fmla="*/ 1343025 w 1347788"/>
              <a:gd name="connsiteY1" fmla="*/ 0 h 1743075"/>
              <a:gd name="connsiteX2" fmla="*/ 0 w 1347788"/>
              <a:gd name="connsiteY2" fmla="*/ 0 h 1743075"/>
              <a:gd name="connsiteX3" fmla="*/ 0 w 1347788"/>
              <a:gd name="connsiteY3" fmla="*/ 1743075 h 1743075"/>
              <a:gd name="connsiteX4" fmla="*/ 1347788 w 1347788"/>
              <a:gd name="connsiteY4" fmla="*/ 1743075 h 1743075"/>
              <a:gd name="connsiteX5" fmla="*/ 1347788 w 1347788"/>
              <a:gd name="connsiteY5" fmla="*/ 1455876 h 1743075"/>
              <a:gd name="connsiteX0" fmla="*/ 1343087 w 1347788"/>
              <a:gd name="connsiteY0" fmla="*/ 363818 h 1743075"/>
              <a:gd name="connsiteX1" fmla="*/ 1343025 w 1347788"/>
              <a:gd name="connsiteY1" fmla="*/ 0 h 1743075"/>
              <a:gd name="connsiteX2" fmla="*/ 0 w 1347788"/>
              <a:gd name="connsiteY2" fmla="*/ 0 h 1743075"/>
              <a:gd name="connsiteX3" fmla="*/ 0 w 1347788"/>
              <a:gd name="connsiteY3" fmla="*/ 1743075 h 1743075"/>
              <a:gd name="connsiteX4" fmla="*/ 1347788 w 1347788"/>
              <a:gd name="connsiteY4" fmla="*/ 1743075 h 1743075"/>
              <a:gd name="connsiteX5" fmla="*/ 1347788 w 1347788"/>
              <a:gd name="connsiteY5" fmla="*/ 1455876 h 174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788" h="1743075">
                <a:moveTo>
                  <a:pt x="1343087" y="363818"/>
                </a:moveTo>
                <a:cubicBezTo>
                  <a:pt x="1344208" y="250055"/>
                  <a:pt x="1341904" y="113763"/>
                  <a:pt x="1343025" y="0"/>
                </a:cubicBezTo>
                <a:lnTo>
                  <a:pt x="0" y="0"/>
                </a:lnTo>
                <a:lnTo>
                  <a:pt x="0" y="1743075"/>
                </a:lnTo>
                <a:lnTo>
                  <a:pt x="1347788" y="1743075"/>
                </a:lnTo>
                <a:lnTo>
                  <a:pt x="1347788" y="1455876"/>
                </a:lnTo>
              </a:path>
            </a:pathLst>
          </a:custGeom>
          <a:noFill/>
          <a:ln w="1111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BE" sz="2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86211" y="1924050"/>
            <a:ext cx="10540590" cy="428624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1451" y="17211"/>
            <a:ext cx="11537949" cy="338651"/>
          </a:xfrm>
          <a:prstGeom prst="rect">
            <a:avLst/>
          </a:prstGeom>
          <a:noFill/>
        </p:spPr>
        <p:txBody>
          <a:bodyPr lIns="91440" tIns="0" rIns="0" bIns="0" anchor="ctr" anchorCtr="0">
            <a:normAutofit/>
          </a:bodyPr>
          <a:lstStyle>
            <a:lvl1pPr marL="0" indent="0" algn="l">
              <a:buNone/>
              <a:defRPr sz="16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  <a:endParaRPr lang="fr-BE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6210" y="1203734"/>
            <a:ext cx="10540590" cy="38624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52322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280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86210" y="1203734"/>
            <a:ext cx="10540590" cy="38624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52322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86211" y="1924050"/>
            <a:ext cx="10540590" cy="4286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400">
                <a:solidFill>
                  <a:schemeClr val="accent4"/>
                </a:solidFill>
              </a:defRPr>
            </a:lvl1pPr>
            <a:lvl2pPr marL="230188" indent="0">
              <a:buFont typeface="Wingdings" panose="05000000000000000000" pitchFamily="2" charset="2"/>
              <a:buNone/>
              <a:defRPr sz="2000">
                <a:solidFill>
                  <a:schemeClr val="accent2"/>
                </a:solidFill>
              </a:defRPr>
            </a:lvl2pPr>
            <a:lvl3pPr marL="461963" indent="0">
              <a:buFont typeface="Wingdings" panose="05000000000000000000" pitchFamily="2" charset="2"/>
              <a:buNone/>
              <a:defRPr sz="1800">
                <a:solidFill>
                  <a:schemeClr val="accent2"/>
                </a:solidFill>
              </a:defRPr>
            </a:lvl3pPr>
            <a:lvl4pPr marL="684212" indent="0">
              <a:buFont typeface="Wingdings" panose="05000000000000000000" pitchFamily="2" charset="2"/>
              <a:buNone/>
              <a:defRPr sz="1600">
                <a:solidFill>
                  <a:schemeClr val="accent2"/>
                </a:solidFill>
              </a:defRPr>
            </a:lvl4pPr>
            <a:lvl5pPr marL="914400" indent="0">
              <a:buFont typeface="Wingdings" panose="05000000000000000000" pitchFamily="2" charset="2"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80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72816"/>
            <a:ext cx="12192000" cy="3456409"/>
          </a:xfrm>
        </p:spPr>
        <p:txBody>
          <a:bodyPr lIns="720000" tIns="503999" rIns="720000" bIns="360000" anchor="t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29225"/>
            <a:ext cx="12192000" cy="1628775"/>
          </a:xfrm>
          <a:solidFill>
            <a:schemeClr val="bg1"/>
          </a:solidFill>
        </p:spPr>
        <p:txBody>
          <a:bodyPr lIns="720000" tIns="360000" rIns="720000" bIns="36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B06CA-C001-D644-B04A-339BF8E59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381" y="245493"/>
            <a:ext cx="1752195" cy="13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2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117">
          <p15:clr>
            <a:srgbClr val="FBAE40"/>
          </p15:clr>
        </p15:guide>
        <p15:guide id="3" orient="horz" pos="329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416480" cy="90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371" y="1052736"/>
            <a:ext cx="5588429" cy="5328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52736"/>
            <a:ext cx="5588429" cy="5328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 October 2020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A2F3-022E-9844-B3E5-5A080C0A0C7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D2002-77F4-CB44-893B-D5C8AF3F511A}"/>
              </a:ext>
            </a:extLst>
          </p:cNvPr>
          <p:cNvSpPr/>
          <p:nvPr userDrawn="1"/>
        </p:nvSpPr>
        <p:spPr>
          <a:xfrm>
            <a:off x="10416480" y="0"/>
            <a:ext cx="1775520" cy="908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A8B24C-0274-3C47-BE47-5109AD3A1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6601" y="116633"/>
            <a:ext cx="1012800" cy="69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38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31" y="0"/>
            <a:ext cx="10417569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1196752"/>
            <a:ext cx="10081120" cy="5184576"/>
          </a:xfrm>
        </p:spPr>
        <p:txBody>
          <a:bodyPr/>
          <a:lstStyle>
            <a:lvl1pPr>
              <a:spcAft>
                <a:spcPts val="1000"/>
              </a:spcAft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 October 2020</a:t>
            </a: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A2F3-022E-9844-B3E5-5A080C0A0C75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2026CE-C6CB-2340-98E1-04CB357F8B12}"/>
              </a:ext>
            </a:extLst>
          </p:cNvPr>
          <p:cNvSpPr/>
          <p:nvPr userDrawn="1"/>
        </p:nvSpPr>
        <p:spPr>
          <a:xfrm>
            <a:off x="0" y="0"/>
            <a:ext cx="1775520" cy="908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351C11-FF34-C54F-AB24-ABDEDE0CF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144" y="116633"/>
            <a:ext cx="802291" cy="69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Lef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533400"/>
            <a:ext cx="5734050" cy="57912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5400000" flipH="1">
            <a:off x="43921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2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0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2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0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452341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51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Lef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533400"/>
            <a:ext cx="5734050" cy="57912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5400000" flipH="1">
            <a:off x="43921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2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0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2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0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452341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97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Left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533400"/>
            <a:ext cx="5734050" cy="57912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 rot="5400000" flipH="1">
            <a:off x="43921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2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0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2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0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 flipH="1">
            <a:off x="452341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118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Left 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0" y="533400"/>
            <a:ext cx="5734050" cy="5791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4928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 rot="5400000" flipH="1">
            <a:off x="43921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2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0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2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0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 flipH="1">
            <a:off x="452341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19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Righ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533400"/>
            <a:ext cx="5734050" cy="57912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 rot="5400000" flipH="1">
            <a:off x="689716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3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1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3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1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 flipH="1">
            <a:off x="1098136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77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A Righ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rgbClr val="FFFFFF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fr-BE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6457950" y="533400"/>
            <a:ext cx="5734050" cy="57912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None/>
              <a:defRPr lang="fr-BE" sz="1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07238" y="2320925"/>
            <a:ext cx="4433887" cy="22209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5400000" flipH="1">
            <a:off x="6897169" y="2124260"/>
            <a:ext cx="772024" cy="767631"/>
          </a:xfrm>
          <a:custGeom>
            <a:avLst/>
            <a:gdLst>
              <a:gd name="connsiteX0" fmla="*/ 772024 w 772024"/>
              <a:gd name="connsiteY0" fmla="*/ 767631 h 767631"/>
              <a:gd name="connsiteX1" fmla="*/ 772024 w 772024"/>
              <a:gd name="connsiteY1" fmla="*/ 0 h 767631"/>
              <a:gd name="connsiteX2" fmla="*/ 708436 w 772024"/>
              <a:gd name="connsiteY2" fmla="*/ 0 h 767631"/>
              <a:gd name="connsiteX3" fmla="*/ 708436 w 772024"/>
              <a:gd name="connsiteY3" fmla="*/ 704043 h 767631"/>
              <a:gd name="connsiteX4" fmla="*/ 0 w 772024"/>
              <a:gd name="connsiteY4" fmla="*/ 704043 h 767631"/>
              <a:gd name="connsiteX5" fmla="*/ 0 w 772024"/>
              <a:gd name="connsiteY5" fmla="*/ 767631 h 767631"/>
              <a:gd name="connsiteX6" fmla="*/ 708436 w 772024"/>
              <a:gd name="connsiteY6" fmla="*/ 767631 h 767631"/>
              <a:gd name="connsiteX7" fmla="*/ 708436 w 772024"/>
              <a:gd name="connsiteY7" fmla="*/ 767631 h 76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4" h="767631">
                <a:moveTo>
                  <a:pt x="772024" y="767631"/>
                </a:moveTo>
                <a:lnTo>
                  <a:pt x="772024" y="0"/>
                </a:lnTo>
                <a:lnTo>
                  <a:pt x="708436" y="0"/>
                </a:lnTo>
                <a:lnTo>
                  <a:pt x="708436" y="704043"/>
                </a:lnTo>
                <a:lnTo>
                  <a:pt x="0" y="704043"/>
                </a:lnTo>
                <a:lnTo>
                  <a:pt x="0" y="767631"/>
                </a:lnTo>
                <a:lnTo>
                  <a:pt x="708436" y="767631"/>
                </a:lnTo>
                <a:lnTo>
                  <a:pt x="708436" y="767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10981366" y="3963914"/>
            <a:ext cx="767632" cy="772024"/>
          </a:xfrm>
          <a:custGeom>
            <a:avLst/>
            <a:gdLst>
              <a:gd name="connsiteX0" fmla="*/ 63589 w 767632"/>
              <a:gd name="connsiteY0" fmla="*/ 0 h 772024"/>
              <a:gd name="connsiteX1" fmla="*/ 1 w 767632"/>
              <a:gd name="connsiteY1" fmla="*/ 0 h 772024"/>
              <a:gd name="connsiteX2" fmla="*/ 1 w 767632"/>
              <a:gd name="connsiteY2" fmla="*/ 708436 h 772024"/>
              <a:gd name="connsiteX3" fmla="*/ 0 w 767632"/>
              <a:gd name="connsiteY3" fmla="*/ 708436 h 772024"/>
              <a:gd name="connsiteX4" fmla="*/ 0 w 767632"/>
              <a:gd name="connsiteY4" fmla="*/ 772024 h 772024"/>
              <a:gd name="connsiteX5" fmla="*/ 767632 w 767632"/>
              <a:gd name="connsiteY5" fmla="*/ 772024 h 772024"/>
              <a:gd name="connsiteX6" fmla="*/ 767632 w 767632"/>
              <a:gd name="connsiteY6" fmla="*/ 708436 h 772024"/>
              <a:gd name="connsiteX7" fmla="*/ 63589 w 767632"/>
              <a:gd name="connsiteY7" fmla="*/ 708436 h 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632" h="772024">
                <a:moveTo>
                  <a:pt x="63589" y="0"/>
                </a:moveTo>
                <a:lnTo>
                  <a:pt x="1" y="0"/>
                </a:lnTo>
                <a:lnTo>
                  <a:pt x="1" y="708436"/>
                </a:lnTo>
                <a:lnTo>
                  <a:pt x="0" y="708436"/>
                </a:lnTo>
                <a:lnTo>
                  <a:pt x="0" y="772024"/>
                </a:lnTo>
                <a:lnTo>
                  <a:pt x="767632" y="772024"/>
                </a:lnTo>
                <a:lnTo>
                  <a:pt x="767632" y="708436"/>
                </a:lnTo>
                <a:lnTo>
                  <a:pt x="63589" y="708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" b="1">
                <a:noFill/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86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4F8116A-B165-04E9-83FC-50A25F30FA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308547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471" imgH="472" progId="TCLayout.ActiveDocument.1">
                  <p:embed/>
                </p:oleObj>
              </mc:Choice>
              <mc:Fallback>
                <p:oleObj name="think-cell Slide" r:id="rId36" imgW="471" imgH="4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4F8116A-B165-04E9-83FC-50A25F30FA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0" y="0"/>
            <a:ext cx="12192000" cy="361997"/>
          </a:xfrm>
          <a:prstGeom prst="rect">
            <a:avLst/>
          </a:prstGeom>
          <a:gradFill>
            <a:gsLst>
              <a:gs pos="80000">
                <a:schemeClr val="tx1"/>
              </a:gs>
              <a:gs pos="0">
                <a:schemeClr val="tx2"/>
              </a:gs>
            </a:gsLst>
            <a:lin ang="8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4800" dirty="0">
              <a:solidFill>
                <a:schemeClr val="bg1"/>
              </a:solidFill>
              <a:latin typeface="DIN Offc Light" panose="020B0504020101010102" pitchFamily="34" charset="0"/>
              <a:cs typeface="Arial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0" y="361997"/>
            <a:ext cx="1219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 userDrawn="1"/>
        </p:nvSpPr>
        <p:spPr>
          <a:xfrm>
            <a:off x="11830506" y="58339"/>
            <a:ext cx="247074" cy="245318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DIN Offc Light" panose="020B0504020101010102" pitchFamily="34" charset="0"/>
                <a:cs typeface="Arial" charset="0"/>
              </a:defRPr>
            </a:lvl1pPr>
          </a:lstStyle>
          <a:p>
            <a:pPr lvl="0"/>
            <a:fld id="{1D94F95D-D830-43B9-AA6D-9A7C6420FAFA}" type="slidenum">
              <a:rPr lang="fr-BE" sz="900" b="1" smtClean="0">
                <a:solidFill>
                  <a:schemeClr val="bg1"/>
                </a:solidFill>
                <a:latin typeface="+mj-lt"/>
              </a:rPr>
              <a:pPr lvl="0"/>
              <a:t>‹#›</a:t>
            </a:fld>
            <a:endParaRPr lang="fr-BE" sz="9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193" y="6453935"/>
            <a:ext cx="542925" cy="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5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650" r:id="rId2"/>
    <p:sldLayoutId id="2147483651" r:id="rId3"/>
    <p:sldLayoutId id="2147483660" r:id="rId4"/>
    <p:sldLayoutId id="2147483703" r:id="rId5"/>
    <p:sldLayoutId id="2147483701" r:id="rId6"/>
    <p:sldLayoutId id="2147483698" r:id="rId7"/>
    <p:sldLayoutId id="2147483668" r:id="rId8"/>
    <p:sldLayoutId id="2147483716" r:id="rId9"/>
    <p:sldLayoutId id="2147483717" r:id="rId10"/>
    <p:sldLayoutId id="2147483718" r:id="rId11"/>
    <p:sldLayoutId id="2147483663" r:id="rId12"/>
    <p:sldLayoutId id="2147483711" r:id="rId13"/>
    <p:sldLayoutId id="2147483714" r:id="rId14"/>
    <p:sldLayoutId id="2147483713" r:id="rId15"/>
    <p:sldLayoutId id="2147483664" r:id="rId16"/>
    <p:sldLayoutId id="2147483719" r:id="rId17"/>
    <p:sldLayoutId id="2147483720" r:id="rId18"/>
    <p:sldLayoutId id="2147483721" r:id="rId19"/>
    <p:sldLayoutId id="2147483665" r:id="rId20"/>
    <p:sldLayoutId id="2147483722" r:id="rId21"/>
    <p:sldLayoutId id="2147483723" r:id="rId22"/>
    <p:sldLayoutId id="2147483724" r:id="rId23"/>
    <p:sldLayoutId id="2147483666" r:id="rId24"/>
    <p:sldLayoutId id="2147483725" r:id="rId25"/>
    <p:sldLayoutId id="2147483726" r:id="rId26"/>
    <p:sldLayoutId id="2147483727" r:id="rId27"/>
    <p:sldLayoutId id="2147483738" r:id="rId28"/>
    <p:sldLayoutId id="2147483669" r:id="rId29"/>
    <p:sldLayoutId id="2147483739" r:id="rId30"/>
    <p:sldLayoutId id="2147483740" r:id="rId31"/>
    <p:sldLayoutId id="2147483741" r:id="rId32"/>
    <p:sldLayoutId id="2147483742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emf"/><Relationship Id="rId7" Type="http://schemas.openxmlformats.org/officeDocument/2006/relationships/hyperlink" Target="wirtgen%202.mp4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hyperlink" Target="https://www.google.be/imgres?imgurl=http://www.globo-rojo.com/wp-content/uploads/green-recycling-symbol.jpg&amp;imgrefurl=http://www.globo-rojo.com/services/recycling-points/&amp;docid=q0fyeLZwdsqYhM&amp;tbnid=2AtlUAZp22lhWM:&amp;w=1280&amp;h=1024&amp;ved=0ahUKEwjc5LaGxMLLAhVFAA8KHXR0BfcQxiAIAg&amp;iact=c&amp;ictx=1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9.emf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1.emf"/><Relationship Id="rId11" Type="http://schemas.openxmlformats.org/officeDocument/2006/relationships/image" Target="../media/image52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1.emf"/><Relationship Id="rId4" Type="http://schemas.microsoft.com/office/2018/10/relationships/comments" Target="../comments/modernComment_2E2_C97B9427.xml"/><Relationship Id="rId9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6" Type="http://schemas.openxmlformats.org/officeDocument/2006/relationships/image" Target="../media/image53.emf"/><Relationship Id="rId11" Type="http://schemas.openxmlformats.org/officeDocument/2006/relationships/image" Target="../media/image48.emf"/><Relationship Id="rId5" Type="http://schemas.openxmlformats.org/officeDocument/2006/relationships/chart" Target="../charts/chart1.xml"/><Relationship Id="rId10" Type="http://schemas.openxmlformats.org/officeDocument/2006/relationships/image" Target="../media/image51.emf"/><Relationship Id="rId4" Type="http://schemas.openxmlformats.org/officeDocument/2006/relationships/image" Target="../media/image1.emf"/><Relationship Id="rId9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5" Type="http://schemas.openxmlformats.org/officeDocument/2006/relationships/image" Target="../media/image76.png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Relationship Id="rId6" Type="http://schemas.openxmlformats.org/officeDocument/2006/relationships/hyperlink" Target="http://creativecommons.org/licenses/by/2.5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.xml"/><Relationship Id="rId6" Type="http://schemas.openxmlformats.org/officeDocument/2006/relationships/image" Target="../media/image80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0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oleObject" Target="../embeddings/oleObject11.bin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emf"/><Relationship Id="rId9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3.xml"/><Relationship Id="rId5" Type="http://schemas.openxmlformats.org/officeDocument/2006/relationships/chart" Target="../charts/chart2.xml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chart" Target="../charts/chart3.xml"/><Relationship Id="rId4" Type="http://schemas.openxmlformats.org/officeDocument/2006/relationships/tags" Target="../tags/tag17.xml"/><Relationship Id="rId9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8.emf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5" Type="http://schemas.openxmlformats.org/officeDocument/2006/relationships/image" Target="../media/image27.emf"/><Relationship Id="rId10" Type="http://schemas.openxmlformats.org/officeDocument/2006/relationships/image" Target="../media/image22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1.emf"/><Relationship Id="rId1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be/imgres?imgurl=http://www.globo-rojo.com/wp-content/uploads/green-recycling-symbol.jpg&amp;imgrefurl=http://www.globo-rojo.com/services/recycling-points/&amp;docid=q0fyeLZwdsqYhM&amp;tbnid=2AtlUAZp22lhWM:&amp;w=1280&amp;h=1024&amp;ved=0ahUKEwjc5LaGxMLLAhVFAA8KHXR0BfcQxiAIAg&amp;iact=c&amp;ictx=1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hyperlink" Target="https://en.wikipedia.org/wiki/File:10mm-aggregate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8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oogle.be/url?sa=i&amp;rct=j&amp;q=&amp;esrc=s&amp;frm=1&amp;source=images&amp;cd=&amp;cad=rja&amp;uact=8&amp;ved=0ahUKEwiHrJXK7sTLAhXGLg8KHWXlDWwQjRwIBw&amp;url=http://www.euroslag.com/applications/aggregates/&amp;psig=AFQjCNEuExqoK3YOi5atFFAOvz1a7crtOQ&amp;ust=1458205899262350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2DEC1B-BFEB-179A-0ADD-09B57C5F6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5819" y="4050706"/>
            <a:ext cx="4720361" cy="1147717"/>
          </a:xfrm>
        </p:spPr>
        <p:txBody>
          <a:bodyPr>
            <a:normAutofit/>
          </a:bodyPr>
          <a:lstStyle/>
          <a:p>
            <a:r>
              <a:rPr lang="en-US" sz="2000" dirty="0">
                <a:ea typeface="Tahoma"/>
                <a:cs typeface="Tahoma"/>
              </a:rPr>
              <a:t>III. ViaCalco Symposium </a:t>
            </a:r>
            <a:br>
              <a:rPr lang="hu-HU" sz="2000" dirty="0">
                <a:ea typeface="Tahoma"/>
                <a:cs typeface="Tahoma"/>
              </a:rPr>
            </a:br>
            <a:r>
              <a:rPr lang="en-US" sz="2000" dirty="0">
                <a:ea typeface="Tahoma"/>
                <a:cs typeface="Tahoma"/>
              </a:rPr>
              <a:t>in BME</a:t>
            </a:r>
            <a:br>
              <a:rPr lang="en-US" sz="2000" dirty="0">
                <a:ea typeface="Tahoma"/>
                <a:cs typeface="Tahoma"/>
              </a:rPr>
            </a:br>
            <a:r>
              <a:rPr lang="en-US" sz="2000" dirty="0">
                <a:ea typeface="Tahoma"/>
                <a:cs typeface="Tahoma"/>
              </a:rPr>
              <a:t>Budapest</a:t>
            </a:r>
            <a:r>
              <a:rPr lang="hu-HU" sz="2000" dirty="0">
                <a:ea typeface="Tahoma"/>
                <a:cs typeface="Tahoma"/>
              </a:rPr>
              <a:t>,</a:t>
            </a:r>
            <a:r>
              <a:rPr lang="en-US" sz="2000" dirty="0">
                <a:ea typeface="Tahoma"/>
                <a:cs typeface="Tahoma"/>
              </a:rPr>
              <a:t> 2022</a:t>
            </a:r>
            <a:endParaRPr lang="sk-S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9280B-9A8A-97EF-51C1-09B50E258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>
                <a:ea typeface="Tahoma"/>
                <a:cs typeface="Tahoma"/>
              </a:rPr>
              <a:t>SUSTAINABLE LOOK </a:t>
            </a:r>
          </a:p>
          <a:p>
            <a:r>
              <a:rPr lang="en-US" sz="3200" dirty="0">
                <a:ea typeface="Tahoma"/>
                <a:cs typeface="Tahoma"/>
              </a:rPr>
              <a:t>ON GEOTECHNICS</a:t>
            </a:r>
          </a:p>
        </p:txBody>
      </p:sp>
    </p:spTree>
    <p:extLst>
      <p:ext uri="{BB962C8B-B14F-4D97-AF65-F5344CB8AC3E}">
        <p14:creationId xmlns:p14="http://schemas.microsoft.com/office/powerpoint/2010/main" val="94696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latin typeface="DIN Offc" panose="020B0504020101020102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999656" y="1367363"/>
            <a:ext cx="6151418" cy="1063932"/>
          </a:xfrm>
          <a:custGeom>
            <a:avLst/>
            <a:gdLst>
              <a:gd name="connsiteX0" fmla="*/ 0 w 6151418"/>
              <a:gd name="connsiteY0" fmla="*/ 559785 h 1063932"/>
              <a:gd name="connsiteX1" fmla="*/ 463138 w 6151418"/>
              <a:gd name="connsiteY1" fmla="*/ 13520 h 1063932"/>
              <a:gd name="connsiteX2" fmla="*/ 1674421 w 6151418"/>
              <a:gd name="connsiteY2" fmla="*/ 1058549 h 1063932"/>
              <a:gd name="connsiteX3" fmla="*/ 3301341 w 6151418"/>
              <a:gd name="connsiteY3" fmla="*/ 441032 h 1063932"/>
              <a:gd name="connsiteX4" fmla="*/ 4916385 w 6151418"/>
              <a:gd name="connsiteY4" fmla="*/ 880419 h 1063932"/>
              <a:gd name="connsiteX5" fmla="*/ 6151418 w 6151418"/>
              <a:gd name="connsiteY5" fmla="*/ 666663 h 1063932"/>
              <a:gd name="connsiteX6" fmla="*/ 6151418 w 6151418"/>
              <a:gd name="connsiteY6" fmla="*/ 666663 h 106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418" h="1063932">
                <a:moveTo>
                  <a:pt x="0" y="559785"/>
                </a:moveTo>
                <a:cubicBezTo>
                  <a:pt x="92034" y="245089"/>
                  <a:pt x="184068" y="-69607"/>
                  <a:pt x="463138" y="13520"/>
                </a:cubicBezTo>
                <a:cubicBezTo>
                  <a:pt x="742208" y="96647"/>
                  <a:pt x="1201387" y="987297"/>
                  <a:pt x="1674421" y="1058549"/>
                </a:cubicBezTo>
                <a:cubicBezTo>
                  <a:pt x="2147455" y="1129801"/>
                  <a:pt x="2761014" y="470720"/>
                  <a:pt x="3301341" y="441032"/>
                </a:cubicBezTo>
                <a:cubicBezTo>
                  <a:pt x="3841668" y="411344"/>
                  <a:pt x="4441372" y="842814"/>
                  <a:pt x="4916385" y="880419"/>
                </a:cubicBezTo>
                <a:cubicBezTo>
                  <a:pt x="5391398" y="918024"/>
                  <a:pt x="6151418" y="666663"/>
                  <a:pt x="6151418" y="666663"/>
                </a:cubicBezTo>
                <a:lnTo>
                  <a:pt x="6151418" y="666663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438961" y="1925502"/>
            <a:ext cx="7272808" cy="1143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68"/>
          <a:stretch/>
        </p:blipFill>
        <p:spPr bwMode="auto">
          <a:xfrm>
            <a:off x="2999657" y="1351003"/>
            <a:ext cx="1049069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2" r="31649"/>
          <a:stretch/>
        </p:blipFill>
        <p:spPr bwMode="auto">
          <a:xfrm>
            <a:off x="5739471" y="1340683"/>
            <a:ext cx="1484416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5691704" y="1088496"/>
            <a:ext cx="1579953" cy="7244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54641"/>
          <a:stretch/>
        </p:blipFill>
        <p:spPr bwMode="auto">
          <a:xfrm>
            <a:off x="3935760" y="1367363"/>
            <a:ext cx="1840406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4"/>
          <a:stretch/>
        </p:blipFill>
        <p:spPr bwMode="auto">
          <a:xfrm>
            <a:off x="7104113" y="1367363"/>
            <a:ext cx="2034691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urved Down Arrow 13"/>
          <p:cNvSpPr/>
          <p:nvPr/>
        </p:nvSpPr>
        <p:spPr bwMode="auto">
          <a:xfrm rot="999536">
            <a:off x="3434562" y="1519280"/>
            <a:ext cx="1228326" cy="371026"/>
          </a:xfrm>
          <a:prstGeom prst="curved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pic>
        <p:nvPicPr>
          <p:cNvPr id="15" name="Picture 8" descr="Image associé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1362285"/>
            <a:ext cx="687297" cy="55038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 bwMode="auto">
          <a:xfrm>
            <a:off x="2815764" y="1186218"/>
            <a:ext cx="1200874" cy="7244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pic>
        <p:nvPicPr>
          <p:cNvPr id="17" name="Picture 8" descr="Image associé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117" y="1428976"/>
            <a:ext cx="687297" cy="550385"/>
          </a:xfrm>
          <a:prstGeom prst="rect">
            <a:avLst/>
          </a:prstGeom>
          <a:noFill/>
        </p:spPr>
      </p:pic>
      <p:sp>
        <p:nvSpPr>
          <p:cNvPr id="18" name="Curved Down Arrow 17"/>
          <p:cNvSpPr/>
          <p:nvPr/>
        </p:nvSpPr>
        <p:spPr bwMode="auto">
          <a:xfrm rot="999536">
            <a:off x="6657493" y="1589698"/>
            <a:ext cx="1228326" cy="371026"/>
          </a:xfrm>
          <a:prstGeom prst="curved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699551" y="1242482"/>
            <a:ext cx="1391194" cy="7244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20" name="Line Callout 1 (Border and Accent Bar) 19"/>
          <p:cNvSpPr/>
          <p:nvPr/>
        </p:nvSpPr>
        <p:spPr bwMode="auto">
          <a:xfrm>
            <a:off x="3723013" y="889142"/>
            <a:ext cx="1132951" cy="305622"/>
          </a:xfrm>
          <a:prstGeom prst="accentBorderCallout1">
            <a:avLst>
              <a:gd name="adj1" fmla="val 18750"/>
              <a:gd name="adj2" fmla="val -8333"/>
              <a:gd name="adj3" fmla="val 147470"/>
              <a:gd name="adj4" fmla="val -3774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 sz="1200" dirty="0" err="1">
                <a:solidFill>
                  <a:schemeClr val="bg1"/>
                </a:solidFill>
                <a:latin typeface="Tahoma" pitchFamily="34" charset="0"/>
              </a:rPr>
              <a:t>Landscaping</a:t>
            </a:r>
            <a:endParaRPr lang="fr-BE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4598" y="2636912"/>
            <a:ext cx="444384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Identification of rail track or road</a:t>
            </a:r>
          </a:p>
          <a:p>
            <a:pPr marL="342900" indent="-342900">
              <a:buAutoNum type="arabicPeriod"/>
            </a:pPr>
            <a:r>
              <a:rPr lang="en-US" dirty="0"/>
              <a:t>Soil analysis of overburden</a:t>
            </a:r>
          </a:p>
          <a:p>
            <a:pPr marL="342900" indent="-342900">
              <a:buAutoNum type="arabicPeriod"/>
            </a:pPr>
            <a:r>
              <a:rPr lang="en-US" dirty="0"/>
              <a:t>Purchase of lime</a:t>
            </a:r>
          </a:p>
          <a:p>
            <a:pPr marL="342900" indent="-342900">
              <a:buAutoNum type="arabicPeriod"/>
            </a:pPr>
            <a:r>
              <a:rPr lang="en-US" dirty="0"/>
              <a:t>Soil transport on-site</a:t>
            </a:r>
          </a:p>
          <a:p>
            <a:pPr marL="342900" indent="-342900">
              <a:buAutoNum type="arabicPeriod"/>
            </a:pPr>
            <a:r>
              <a:rPr lang="en-US" dirty="0"/>
              <a:t>Soil mixing &amp; compaction</a:t>
            </a:r>
          </a:p>
        </p:txBody>
      </p:sp>
      <p:pic>
        <p:nvPicPr>
          <p:cNvPr id="22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98" y="4610793"/>
            <a:ext cx="4764731" cy="213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 descr="Camion citer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8" b="17642"/>
          <a:stretch/>
        </p:blipFill>
        <p:spPr bwMode="auto">
          <a:xfrm>
            <a:off x="8751938" y="3052770"/>
            <a:ext cx="1230320" cy="7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 rot="828573">
            <a:off x="9395143" y="3353964"/>
            <a:ext cx="8640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 err="1"/>
              <a:t>ViaCalco</a:t>
            </a:r>
            <a:endParaRPr lang="fr-BE" sz="800" b="1" dirty="0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4151784" y="2039901"/>
            <a:ext cx="1399682" cy="18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289488" y="2198096"/>
            <a:ext cx="10151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464204" y="2348880"/>
            <a:ext cx="57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320136" y="2060849"/>
            <a:ext cx="1584176" cy="18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7685026" y="2191330"/>
            <a:ext cx="750514" cy="13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1503764" y="4479147"/>
            <a:ext cx="5032552" cy="23244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F8D34F14-ACE3-3ED4-F1B2-13A471883FD0}"/>
              </a:ext>
            </a:extLst>
          </p:cNvPr>
          <p:cNvSpPr txBox="1">
            <a:spLocks/>
          </p:cNvSpPr>
          <p:nvPr/>
        </p:nvSpPr>
        <p:spPr>
          <a:xfrm>
            <a:off x="7824789" y="5151156"/>
            <a:ext cx="935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B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fr-BE" dirty="0"/>
          </a:p>
        </p:txBody>
      </p:sp>
      <p:pic>
        <p:nvPicPr>
          <p:cNvPr id="40" name="Kép 14">
            <a:extLst>
              <a:ext uri="{FF2B5EF4-FFF2-40B4-BE49-F238E27FC236}">
                <a16:creationId xmlns:a16="http://schemas.microsoft.com/office/drawing/2014/main" id="{135EAF1F-DA25-6CA1-F534-CD90F7B68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88" y="5192256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Kép 15">
            <a:extLst>
              <a:ext uri="{FF2B5EF4-FFF2-40B4-BE49-F238E27FC236}">
                <a16:creationId xmlns:a16="http://schemas.microsoft.com/office/drawing/2014/main" id="{F07F60B0-7A71-EE35-F196-64CE1C8EC2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01" y="5187493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Kép 16">
            <a:extLst>
              <a:ext uri="{FF2B5EF4-FFF2-40B4-BE49-F238E27FC236}">
                <a16:creationId xmlns:a16="http://schemas.microsoft.com/office/drawing/2014/main" id="{AAD588DB-687B-FBC2-BFFB-42BD98D57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5195431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Kép 17">
            <a:extLst>
              <a:ext uri="{FF2B5EF4-FFF2-40B4-BE49-F238E27FC236}">
                <a16:creationId xmlns:a16="http://schemas.microsoft.com/office/drawing/2014/main" id="{AF029902-D008-C772-88E0-4285185D6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5195431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Kép 18">
            <a:extLst>
              <a:ext uri="{FF2B5EF4-FFF2-40B4-BE49-F238E27FC236}">
                <a16:creationId xmlns:a16="http://schemas.microsoft.com/office/drawing/2014/main" id="{DEBF22A2-A96B-06E2-F23E-0B695C9DE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77" y="5195431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Kép 19">
            <a:extLst>
              <a:ext uri="{FF2B5EF4-FFF2-40B4-BE49-F238E27FC236}">
                <a16:creationId xmlns:a16="http://schemas.microsoft.com/office/drawing/2014/main" id="{75F7AAF7-5940-56BF-C7B6-19EB442D2B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76" y="5187493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Kép 14">
            <a:extLst>
              <a:ext uri="{FF2B5EF4-FFF2-40B4-BE49-F238E27FC236}">
                <a16:creationId xmlns:a16="http://schemas.microsoft.com/office/drawing/2014/main" id="{95042450-3F12-4E27-9BA7-CAC364491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368" y="4688200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Kép 15">
            <a:extLst>
              <a:ext uri="{FF2B5EF4-FFF2-40B4-BE49-F238E27FC236}">
                <a16:creationId xmlns:a16="http://schemas.microsoft.com/office/drawing/2014/main" id="{BDD3AF04-6558-07AC-03B7-77242E1E9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081" y="4683437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Kép 16">
            <a:extLst>
              <a:ext uri="{FF2B5EF4-FFF2-40B4-BE49-F238E27FC236}">
                <a16:creationId xmlns:a16="http://schemas.microsoft.com/office/drawing/2014/main" id="{5CB8187D-9D54-D2D4-E1F5-9B08D2E09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093" y="4691375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Kép 17">
            <a:extLst>
              <a:ext uri="{FF2B5EF4-FFF2-40B4-BE49-F238E27FC236}">
                <a16:creationId xmlns:a16="http://schemas.microsoft.com/office/drawing/2014/main" id="{5D5BA6A6-16E0-7B05-E1AB-68E053DD2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82" y="4691375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ép 18">
            <a:extLst>
              <a:ext uri="{FF2B5EF4-FFF2-40B4-BE49-F238E27FC236}">
                <a16:creationId xmlns:a16="http://schemas.microsoft.com/office/drawing/2014/main" id="{D0AF040A-9A51-F340-98F4-67675CDDD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57" y="4691375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ép 19">
            <a:extLst>
              <a:ext uri="{FF2B5EF4-FFF2-40B4-BE49-F238E27FC236}">
                <a16:creationId xmlns:a16="http://schemas.microsoft.com/office/drawing/2014/main" id="{D911AFE8-D5D8-19E2-02E8-15DF07184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683437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66446FB-50FC-260C-C34F-38F9C8E0997D}"/>
              </a:ext>
            </a:extLst>
          </p:cNvPr>
          <p:cNvSpPr txBox="1">
            <a:spLocks/>
          </p:cNvSpPr>
          <p:nvPr/>
        </p:nvSpPr>
        <p:spPr>
          <a:xfrm>
            <a:off x="495021" y="728174"/>
            <a:ext cx="10540590" cy="95410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SOIL</a:t>
            </a:r>
            <a:br>
              <a:rPr lang="hu-HU" dirty="0"/>
            </a:br>
            <a:r>
              <a:rPr lang="hu-HU" dirty="0"/>
              <a:t>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00"/>
                            </p:stCondLst>
                            <p:childTnLst>
                              <p:par>
                                <p:cTn id="1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00"/>
                            </p:stCondLst>
                            <p:childTnLst>
                              <p:par>
                                <p:cTn id="1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700"/>
                            </p:stCondLst>
                            <p:childTnLst>
                              <p:par>
                                <p:cTn id="1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200"/>
                            </p:stCondLst>
                            <p:childTnLst>
                              <p:par>
                                <p:cTn id="1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32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latin typeface="DIN Offc" panose="020B0504020101020102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Evolution Soil Mixing Equipment – made it happen</a:t>
            </a:r>
          </a:p>
        </p:txBody>
      </p:sp>
      <p:sp>
        <p:nvSpPr>
          <p:cNvPr id="6" name="Striped Right Arrow 5"/>
          <p:cNvSpPr/>
          <p:nvPr/>
        </p:nvSpPr>
        <p:spPr bwMode="auto">
          <a:xfrm>
            <a:off x="1703512" y="5953228"/>
            <a:ext cx="8856984" cy="709016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528" y="61599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1948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7768" y="61599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1904" y="615835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1990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3632" y="614470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1967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4598" y="615996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2000 </a:t>
            </a:r>
            <a:r>
              <a:rPr lang="en-US" sz="1400" dirty="0">
                <a:solidFill>
                  <a:schemeClr val="bg1"/>
                </a:solidFill>
              </a:rPr>
              <a:t>– always better, more performant</a:t>
            </a:r>
          </a:p>
        </p:txBody>
      </p:sp>
      <p:pic>
        <p:nvPicPr>
          <p:cNvPr id="12" name="Picture 4" descr="1 P&amp;H  copie c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84" y="2217372"/>
            <a:ext cx="5570832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5 charrue Rome 1967 - copie c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131985"/>
            <a:ext cx="5086236" cy="33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2495601" y="2131985"/>
            <a:ext cx="6615791" cy="33438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pic>
        <p:nvPicPr>
          <p:cNvPr id="15" name="Picture 6" descr="2 Cat RR 250 - cop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28" y="1449853"/>
            <a:ext cx="6119674" cy="42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1102407" y="1296306"/>
            <a:ext cx="7318395" cy="46112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pic>
        <p:nvPicPr>
          <p:cNvPr id="17" name="Picture 2" descr="13 WS_3 - cop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98" y="1392104"/>
            <a:ext cx="3781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8 wr250_00852_pr~1 - copie copi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97" y="3720085"/>
            <a:ext cx="37814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12  Boma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1" y="1819177"/>
            <a:ext cx="4024329" cy="25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076663" y="4582006"/>
            <a:ext cx="403244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ACTUAL &amp; </a:t>
            </a:r>
          </a:p>
          <a:p>
            <a:pPr algn="ctr"/>
            <a:r>
              <a:rPr lang="fr-BE" b="1" dirty="0">
                <a:solidFill>
                  <a:schemeClr val="bg1"/>
                </a:solidFill>
              </a:rPr>
              <a:t>MODERN TECHNOLOGY</a:t>
            </a:r>
          </a:p>
        </p:txBody>
      </p:sp>
    </p:spTree>
    <p:extLst>
      <p:ext uri="{BB962C8B-B14F-4D97-AF65-F5344CB8AC3E}">
        <p14:creationId xmlns:p14="http://schemas.microsoft.com/office/powerpoint/2010/main" val="31333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10D0F67E-9B1D-2482-C0C0-48DF59DBBD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1" imgH="472" progId="TCLayout.ActiveDocument.1">
                  <p:embed/>
                </p:oleObj>
              </mc:Choice>
              <mc:Fallback>
                <p:oleObj name="think-cell Slide" r:id="rId5" imgW="471" imgH="472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10D0F67E-9B1D-2482-C0C0-48DF59DBB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2C9179D4-FAD7-740C-4744-19C388339114}"/>
              </a:ext>
            </a:extLst>
          </p:cNvPr>
          <p:cNvSpPr/>
          <p:nvPr/>
        </p:nvSpPr>
        <p:spPr>
          <a:xfrm>
            <a:off x="1241659" y="1633960"/>
            <a:ext cx="10784884" cy="834220"/>
          </a:xfrm>
          <a:prstGeom prst="chevron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08038"/>
            <a:r>
              <a:rPr lang="en-US" sz="2800" b="1" dirty="0"/>
              <a:t> 	</a:t>
            </a:r>
            <a:endParaRPr lang="en-BE" sz="2800" b="1" dirty="0"/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A6F553A4-9EAE-6678-932F-19C9ADC4C154}"/>
              </a:ext>
            </a:extLst>
          </p:cNvPr>
          <p:cNvSpPr/>
          <p:nvPr/>
        </p:nvSpPr>
        <p:spPr>
          <a:xfrm>
            <a:off x="6639729" y="5350837"/>
            <a:ext cx="5386814" cy="83422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08038"/>
            <a:endParaRPr lang="en-BE" sz="2800" b="1"/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3CF217EB-999D-9E37-D2CA-E2D8F68591C1}"/>
              </a:ext>
            </a:extLst>
          </p:cNvPr>
          <p:cNvSpPr/>
          <p:nvPr/>
        </p:nvSpPr>
        <p:spPr>
          <a:xfrm>
            <a:off x="5165933" y="4432118"/>
            <a:ext cx="6860610" cy="83422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08038"/>
            <a:endParaRPr lang="en-BE" sz="2800" b="1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F7D3988C-9537-BAEC-0FF1-95B02B5FD0DC}"/>
              </a:ext>
            </a:extLst>
          </p:cNvPr>
          <p:cNvSpPr/>
          <p:nvPr/>
        </p:nvSpPr>
        <p:spPr>
          <a:xfrm>
            <a:off x="3756679" y="3498905"/>
            <a:ext cx="8269864" cy="83422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08038"/>
            <a:endParaRPr lang="en-BE" sz="2800" b="1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B24AD69B-D6C5-249C-E4FE-0C02258CB0C9}"/>
              </a:ext>
            </a:extLst>
          </p:cNvPr>
          <p:cNvSpPr/>
          <p:nvPr/>
        </p:nvSpPr>
        <p:spPr>
          <a:xfrm>
            <a:off x="2358189" y="2560558"/>
            <a:ext cx="9668354" cy="83422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08038"/>
            <a:endParaRPr lang="en-BE" sz="2800" b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24C947-46B3-971A-223D-7640B41207F7}"/>
              </a:ext>
            </a:extLst>
          </p:cNvPr>
          <p:cNvSpPr/>
          <p:nvPr/>
        </p:nvSpPr>
        <p:spPr>
          <a:xfrm>
            <a:off x="2702594" y="1635797"/>
            <a:ext cx="9256576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2800" b="1" dirty="0"/>
              <a:t>First Use in America –&gt; US Army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DDE4BD-CEA6-729C-68DF-2B903CDEF076}"/>
              </a:ext>
            </a:extLst>
          </p:cNvPr>
          <p:cNvSpPr/>
          <p:nvPr/>
        </p:nvSpPr>
        <p:spPr>
          <a:xfrm>
            <a:off x="3756681" y="2568269"/>
            <a:ext cx="8269863" cy="8056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/>
              <a:t>Highways France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8458A0-9A29-D617-D78F-E981BB9C25E1}"/>
              </a:ext>
            </a:extLst>
          </p:cNvPr>
          <p:cNvSpPr/>
          <p:nvPr/>
        </p:nvSpPr>
        <p:spPr>
          <a:xfrm>
            <a:off x="4985886" y="3500742"/>
            <a:ext cx="7040659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2800" b="1" dirty="0"/>
              <a:t>High Speed Railway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5D17C3-C8A2-186A-E26B-71A41B7CE778}"/>
              </a:ext>
            </a:extLst>
          </p:cNvPr>
          <p:cNvSpPr/>
          <p:nvPr/>
        </p:nvSpPr>
        <p:spPr>
          <a:xfrm>
            <a:off x="6130918" y="4433214"/>
            <a:ext cx="5895625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2800" b="1" dirty="0"/>
              <a:t>Airports, industrial areas, …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DA2E28-F13C-EDB2-6EEB-8E6CFE303BDC}"/>
              </a:ext>
            </a:extLst>
          </p:cNvPr>
          <p:cNvSpPr/>
          <p:nvPr/>
        </p:nvSpPr>
        <p:spPr>
          <a:xfrm>
            <a:off x="7757964" y="5363589"/>
            <a:ext cx="4075820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2800" b="1" dirty="0"/>
              <a:t>Waterways &amp; dikes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29AACE56-1B5F-9F44-668B-42828BA49F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Historical evolution </a:t>
            </a:r>
            <a:r>
              <a:rPr lang="hu-HU" dirty="0"/>
              <a:t>- </a:t>
            </a:r>
            <a:r>
              <a:rPr lang="en-US" dirty="0">
                <a:solidFill>
                  <a:srgbClr val="00B0F0"/>
                </a:solidFill>
              </a:rPr>
              <a:t>Europe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B003F-250F-5E3D-FD55-BCF4A2DC3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79" y="2683910"/>
            <a:ext cx="678780" cy="62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82B0E-0CD0-5774-9591-6DCEF7B96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161" y="3566925"/>
            <a:ext cx="648100" cy="698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C2C21A-5BC0-659D-CCCB-11DD0AB01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7571" y="4511868"/>
            <a:ext cx="657725" cy="657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661FF-0B94-6D8D-E42E-94E54C937EAF}"/>
              </a:ext>
            </a:extLst>
          </p:cNvPr>
          <p:cNvSpPr/>
          <p:nvPr/>
        </p:nvSpPr>
        <p:spPr>
          <a:xfrm>
            <a:off x="1483014" y="2568269"/>
            <a:ext cx="1321923" cy="8056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1960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CA7A34-AC8A-44DD-7541-CB8088A5968D}"/>
              </a:ext>
            </a:extLst>
          </p:cNvPr>
          <p:cNvSpPr/>
          <p:nvPr/>
        </p:nvSpPr>
        <p:spPr>
          <a:xfrm>
            <a:off x="2712219" y="3500742"/>
            <a:ext cx="7040659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2800" b="1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3C6DC-FA37-FB23-59EF-4C5773FB386A}"/>
              </a:ext>
            </a:extLst>
          </p:cNvPr>
          <p:cNvSpPr/>
          <p:nvPr/>
        </p:nvSpPr>
        <p:spPr>
          <a:xfrm>
            <a:off x="3963129" y="4433214"/>
            <a:ext cx="1308682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2800" b="1">
                <a:solidFill>
                  <a:schemeClr val="tx2"/>
                </a:solidFill>
              </a:rPr>
              <a:t>2000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C77905-EC17-82E0-6AB9-B59FDAED93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735" y="5419024"/>
            <a:ext cx="695533" cy="6955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5FC482-65D2-11EB-C651-23BD705AD9F4}"/>
              </a:ext>
            </a:extLst>
          </p:cNvPr>
          <p:cNvSpPr/>
          <p:nvPr/>
        </p:nvSpPr>
        <p:spPr>
          <a:xfrm>
            <a:off x="5410200" y="5367627"/>
            <a:ext cx="1403527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2800" b="1" dirty="0">
                <a:solidFill>
                  <a:schemeClr val="accent2"/>
                </a:solidFill>
              </a:rPr>
              <a:t>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430B50-D6D1-ADF0-4924-B4B074F05E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8982" y="1769617"/>
            <a:ext cx="845489" cy="6038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2D2C982-A2D5-BF4C-F15A-53624970F01C}"/>
              </a:ext>
            </a:extLst>
          </p:cNvPr>
          <p:cNvSpPr/>
          <p:nvPr/>
        </p:nvSpPr>
        <p:spPr>
          <a:xfrm>
            <a:off x="203955" y="1632307"/>
            <a:ext cx="1321923" cy="8056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1904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2BDA8C-5ED0-C107-05BD-8C4F76B1BC1A}"/>
              </a:ext>
            </a:extLst>
          </p:cNvPr>
          <p:cNvSpPr/>
          <p:nvPr/>
        </p:nvSpPr>
        <p:spPr>
          <a:xfrm>
            <a:off x="7438988" y="2575980"/>
            <a:ext cx="4587555" cy="8056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i="1" dirty="0">
                <a:solidFill>
                  <a:schemeClr val="bg1"/>
                </a:solidFill>
              </a:rPr>
              <a:t>Central Europe =&gt; after 2000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2A845-4C75-95ED-7510-5587086F9DE7}"/>
              </a:ext>
            </a:extLst>
          </p:cNvPr>
          <p:cNvSpPr txBox="1"/>
          <p:nvPr/>
        </p:nvSpPr>
        <p:spPr>
          <a:xfrm>
            <a:off x="130852" y="0"/>
            <a:ext cx="610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192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15BDB9FD-C82C-84A3-B67A-DA9638C43B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15BDB9FD-C82C-84A3-B67A-DA9638C43B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F8BF7-49ED-8266-29B4-88DCB47FB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954107"/>
          </a:xfrm>
        </p:spPr>
        <p:txBody>
          <a:bodyPr/>
          <a:lstStyle/>
          <a:p>
            <a:r>
              <a:rPr lang="en-US" dirty="0"/>
              <a:t>Always supply to </a:t>
            </a:r>
            <a:r>
              <a:rPr lang="en-US" dirty="0">
                <a:solidFill>
                  <a:srgbClr val="00B0F0"/>
                </a:solidFill>
              </a:rPr>
              <a:t>larger sized mega-projects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CAFA705-E2B7-DA64-7B23-494FEDAB12E3}"/>
              </a:ext>
            </a:extLst>
          </p:cNvPr>
          <p:cNvGraphicFramePr>
            <a:graphicFrameLocks/>
          </p:cNvGraphicFramePr>
          <p:nvPr/>
        </p:nvGraphicFramePr>
        <p:xfrm>
          <a:off x="1615432" y="1274913"/>
          <a:ext cx="8117058" cy="398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F2FBF50C-AAFE-D6BC-3B15-DE2EF57AB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15" y="5640883"/>
            <a:ext cx="3986628" cy="4183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01DB63-1A8F-AF03-E99F-B588C5E03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136" y="5662570"/>
            <a:ext cx="5095561" cy="4132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EB9E90-3DC5-6EDD-5CBF-78D7B62B0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8015" y="5159666"/>
            <a:ext cx="3788950" cy="440593"/>
          </a:xfrm>
          <a:prstGeom prst="rect">
            <a:avLst/>
          </a:prstGeom>
        </p:spPr>
      </p:pic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A3F5570F-2B49-F210-47BE-60FA1EB7B077}"/>
              </a:ext>
            </a:extLst>
          </p:cNvPr>
          <p:cNvSpPr/>
          <p:nvPr/>
        </p:nvSpPr>
        <p:spPr>
          <a:xfrm>
            <a:off x="1148079" y="6220811"/>
            <a:ext cx="9006450" cy="395990"/>
          </a:xfrm>
          <a:prstGeom prst="chevron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808038"/>
            <a:r>
              <a:rPr lang="en-US" sz="2800" b="1" dirty="0"/>
              <a:t> 	</a:t>
            </a:r>
            <a:endParaRPr lang="en-BE" sz="28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E72CD-8EFE-2EBE-9312-83B960B98386}"/>
              </a:ext>
            </a:extLst>
          </p:cNvPr>
          <p:cNvSpPr/>
          <p:nvPr/>
        </p:nvSpPr>
        <p:spPr>
          <a:xfrm>
            <a:off x="2037471" y="6001098"/>
            <a:ext cx="7880252" cy="805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1400" b="1" dirty="0"/>
              <a:t>As know-how evolved:  L – XL – XXL =&gt; Know-how = “Code of Good Practice”</a:t>
            </a:r>
          </a:p>
        </p:txBody>
      </p:sp>
      <p:graphicFrame>
        <p:nvGraphicFramePr>
          <p:cNvPr id="30" name="Table 27">
            <a:extLst>
              <a:ext uri="{FF2B5EF4-FFF2-40B4-BE49-F238E27FC236}">
                <a16:creationId xmlns:a16="http://schemas.microsoft.com/office/drawing/2014/main" id="{CAB13533-A2B8-A60C-F062-C2BA8F807C25}"/>
              </a:ext>
            </a:extLst>
          </p:cNvPr>
          <p:cNvGraphicFramePr>
            <a:graphicFrameLocks noGrp="1"/>
          </p:cNvGraphicFramePr>
          <p:nvPr/>
        </p:nvGraphicFramePr>
        <p:xfrm>
          <a:off x="9722736" y="2106158"/>
          <a:ext cx="2239010" cy="18777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0718">
                  <a:extLst>
                    <a:ext uri="{9D8B030D-6E8A-4147-A177-3AD203B41FA5}">
                      <a16:colId xmlns:a16="http://schemas.microsoft.com/office/drawing/2014/main" val="2260695862"/>
                    </a:ext>
                  </a:extLst>
                </a:gridCol>
                <a:gridCol w="1578292">
                  <a:extLst>
                    <a:ext uri="{9D8B030D-6E8A-4147-A177-3AD203B41FA5}">
                      <a16:colId xmlns:a16="http://schemas.microsoft.com/office/drawing/2014/main" val="4099840713"/>
                    </a:ext>
                  </a:extLst>
                </a:gridCol>
              </a:tblGrid>
              <a:tr h="4946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Tons/Project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32294"/>
                  </a:ext>
                </a:extLst>
              </a:tr>
              <a:tr h="3380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&gt;1.000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14586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&gt;10.000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04467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XXL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&gt;100.000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77495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&gt;1.000.000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3326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F7AFCF09-154C-BFA5-17BB-73E5E5ECF168}"/>
              </a:ext>
            </a:extLst>
          </p:cNvPr>
          <p:cNvSpPr txBox="1"/>
          <p:nvPr/>
        </p:nvSpPr>
        <p:spPr>
          <a:xfrm>
            <a:off x="5244505" y="1934688"/>
            <a:ext cx="315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Highway : </a:t>
            </a:r>
            <a:r>
              <a:rPr lang="en-US" sz="1400" b="1" dirty="0"/>
              <a:t>Gelibolu-project</a:t>
            </a:r>
            <a:r>
              <a:rPr lang="en-US" sz="1400" dirty="0"/>
              <a:t> TR</a:t>
            </a:r>
          </a:p>
          <a:p>
            <a:pPr algn="r"/>
            <a:r>
              <a:rPr lang="en-US" sz="1400" dirty="0"/>
              <a:t>300.000 T in 2Y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4BB394E-6E77-DD4D-64BD-E9AD52810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2474" y="4318782"/>
            <a:ext cx="395254" cy="4257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DB2C2D-9016-D810-2181-2E3C8556F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7925" y="4175242"/>
            <a:ext cx="440593" cy="44059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5AF72C-790B-9805-718C-3D544867D412}"/>
              </a:ext>
            </a:extLst>
          </p:cNvPr>
          <p:cNvSpPr txBox="1"/>
          <p:nvPr/>
        </p:nvSpPr>
        <p:spPr>
          <a:xfrm rot="16200000">
            <a:off x="663136" y="2345714"/>
            <a:ext cx="1519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KT/Y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A39956-C9E0-FE02-C8E3-68612EDA9C71}"/>
              </a:ext>
            </a:extLst>
          </p:cNvPr>
          <p:cNvSpPr txBox="1"/>
          <p:nvPr/>
        </p:nvSpPr>
        <p:spPr>
          <a:xfrm rot="16200000">
            <a:off x="8217976" y="3071538"/>
            <a:ext cx="1700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Canal-Seine-Nord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C660775-D080-C45A-B682-8E1A1F6503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6648" y="4307763"/>
            <a:ext cx="299232" cy="274829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D302C89-61A2-E862-DE20-7043C60B80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2421" y="4385788"/>
            <a:ext cx="299232" cy="274829"/>
          </a:xfrm>
          <a:prstGeom prst="rect">
            <a:avLst/>
          </a:prstGeom>
          <a:noFill/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B3D1F3A-CAFC-6999-BF7D-142E8FEDB0AA}"/>
              </a:ext>
            </a:extLst>
          </p:cNvPr>
          <p:cNvSpPr txBox="1"/>
          <p:nvPr/>
        </p:nvSpPr>
        <p:spPr>
          <a:xfrm>
            <a:off x="6215504" y="2710847"/>
            <a:ext cx="205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Start soil stab in Central EU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8DA96A-7AFC-6643-2D11-4E7031CBB9B8}"/>
              </a:ext>
            </a:extLst>
          </p:cNvPr>
          <p:cNvSpPr txBox="1"/>
          <p:nvPr/>
        </p:nvSpPr>
        <p:spPr>
          <a:xfrm>
            <a:off x="6908230" y="1391805"/>
            <a:ext cx="1114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>
                <a:solidFill>
                  <a:schemeClr val="bg1"/>
                </a:solidFill>
              </a:rPr>
              <a:t>Blends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979D2-AF95-687C-3CFC-8B05F9CAC921}"/>
              </a:ext>
            </a:extLst>
          </p:cNvPr>
          <p:cNvSpPr txBox="1"/>
          <p:nvPr/>
        </p:nvSpPr>
        <p:spPr>
          <a:xfrm>
            <a:off x="9790253" y="578734"/>
            <a:ext cx="20545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highlight>
                  <a:srgbClr val="FFFF00"/>
                </a:highlight>
                <a:ea typeface="Tahoma"/>
                <a:cs typeface="Tahoma"/>
              </a:rPr>
              <a:t>Debrecen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2A17E-9DA3-58FE-EF1B-68A59EDAEE71}"/>
              </a:ext>
            </a:extLst>
          </p:cNvPr>
          <p:cNvSpPr txBox="1"/>
          <p:nvPr/>
        </p:nvSpPr>
        <p:spPr>
          <a:xfrm>
            <a:off x="130852" y="0"/>
            <a:ext cx="610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56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6F3C37-2EBE-D945-5189-B967FCCA25AF}"/>
              </a:ext>
            </a:extLst>
          </p:cNvPr>
          <p:cNvSpPr/>
          <p:nvPr/>
        </p:nvSpPr>
        <p:spPr>
          <a:xfrm>
            <a:off x="1345253" y="3610594"/>
            <a:ext cx="5888052" cy="218345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50245A-9629-4118-9867-D239A90BE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Continuous evolution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A796D1-06AC-4E88-83B1-B04A1B4DCF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Know-how: </a:t>
            </a:r>
            <a:r>
              <a:rPr lang="en-US" dirty="0">
                <a:solidFill>
                  <a:srgbClr val="00B0F0"/>
                </a:solidFill>
              </a:rPr>
              <a:t>Codes of Good Practice</a:t>
            </a:r>
          </a:p>
        </p:txBody>
      </p:sp>
      <p:pic>
        <p:nvPicPr>
          <p:cNvPr id="3076" name="Picture 4" descr="Amazon.fr - Traitement des sols à la chaux et/ou aux liants hydrauliques:  Application à la réalisation des remblais et des couches de forme, guide  technique - LCPC - Livres">
            <a:extLst>
              <a:ext uri="{FF2B5EF4-FFF2-40B4-BE49-F238E27FC236}">
                <a16:creationId xmlns:a16="http://schemas.microsoft.com/office/drawing/2014/main" id="{CA507097-6089-4DC2-A9B2-0B124E35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1" y="2240684"/>
            <a:ext cx="2233056" cy="320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2D5369-5F2F-4795-967C-2AE1E507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420" y="2240681"/>
            <a:ext cx="2269655" cy="320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2" descr="Stabilizzazione delle terre con calce – Laboratorio Geomeccanico Orazi">
            <a:extLst>
              <a:ext uri="{FF2B5EF4-FFF2-40B4-BE49-F238E27FC236}">
                <a16:creationId xmlns:a16="http://schemas.microsoft.com/office/drawing/2014/main" id="{76065830-6932-CB5D-64D4-59EACD64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68" y="2240681"/>
            <a:ext cx="2264539" cy="320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20279CF-48F1-EC1E-A180-FF7E2E029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18" y="1520980"/>
            <a:ext cx="3151111" cy="4422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AD42C-E0C7-67F2-5DAE-E9B626AB34B7}"/>
              </a:ext>
            </a:extLst>
          </p:cNvPr>
          <p:cNvSpPr txBox="1">
            <a:spLocks noGrp="1"/>
          </p:cNvSpPr>
          <p:nvPr>
            <p:ph type="body" sz="quarter" idx="27"/>
          </p:nvPr>
        </p:nvSpPr>
        <p:spPr>
          <a:xfrm>
            <a:off x="171450" y="17463"/>
            <a:ext cx="1153795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7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A796AB-F5A5-A68B-3993-E6EC424A8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Mega-Project – starting soon – experimental sites on-going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A4CD5-47C7-BD75-F163-2BB1FD886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523220"/>
          </a:xfrm>
        </p:spPr>
        <p:txBody>
          <a:bodyPr/>
          <a:lstStyle/>
          <a:p>
            <a:r>
              <a:rPr lang="en-US" dirty="0"/>
              <a:t>Canal-Seine-Nord-</a:t>
            </a:r>
            <a:r>
              <a:rPr lang="en-US" dirty="0" err="1"/>
              <a:t>Escaut</a:t>
            </a:r>
            <a:r>
              <a:rPr lang="en-US" dirty="0"/>
              <a:t>: </a:t>
            </a:r>
            <a:r>
              <a:rPr lang="en-US" dirty="0">
                <a:solidFill>
                  <a:srgbClr val="00B0F0"/>
                </a:solidFill>
              </a:rPr>
              <a:t>connection of Paris region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C8E22-D9B6-6FDE-7062-C18F188CD1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4B99F-20B9-A0D6-CC87-4DA65DD24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8" t="46659" r="16048" b="24504"/>
          <a:stretch/>
        </p:blipFill>
        <p:spPr>
          <a:xfrm>
            <a:off x="818246" y="3849329"/>
            <a:ext cx="10110309" cy="2411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E6F4A6-413B-011D-A6FB-3AF7122E6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8" t="45373" r="69275" b="5570"/>
          <a:stretch/>
        </p:blipFill>
        <p:spPr>
          <a:xfrm>
            <a:off x="3539613" y="1539473"/>
            <a:ext cx="4614654" cy="50712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3C6758E-6B64-4E00-78F6-1267FAEA7C71}"/>
              </a:ext>
            </a:extLst>
          </p:cNvPr>
          <p:cNvSpPr/>
          <p:nvPr/>
        </p:nvSpPr>
        <p:spPr>
          <a:xfrm>
            <a:off x="2831739" y="4489143"/>
            <a:ext cx="383458" cy="3539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56A3C-40A6-0A50-09F8-7357C91C4F1F}"/>
              </a:ext>
            </a:extLst>
          </p:cNvPr>
          <p:cNvSpPr txBox="1"/>
          <p:nvPr/>
        </p:nvSpPr>
        <p:spPr>
          <a:xfrm>
            <a:off x="2608236" y="5912587"/>
            <a:ext cx="206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Test Basin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(waterproofing)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F0348F-1A3B-4247-66DB-9DBB57816617}"/>
              </a:ext>
            </a:extLst>
          </p:cNvPr>
          <p:cNvCxnSpPr/>
          <p:nvPr/>
        </p:nvCxnSpPr>
        <p:spPr>
          <a:xfrm>
            <a:off x="2831739" y="4843104"/>
            <a:ext cx="0" cy="10742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2A2482B-60D5-29B5-5D97-AF6151B3A11F}"/>
              </a:ext>
            </a:extLst>
          </p:cNvPr>
          <p:cNvSpPr/>
          <p:nvPr/>
        </p:nvSpPr>
        <p:spPr>
          <a:xfrm>
            <a:off x="560439" y="5912587"/>
            <a:ext cx="101763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366643-173C-D68A-940C-C6E557AA1271}"/>
              </a:ext>
            </a:extLst>
          </p:cNvPr>
          <p:cNvSpPr/>
          <p:nvPr/>
        </p:nvSpPr>
        <p:spPr>
          <a:xfrm>
            <a:off x="10341368" y="5545394"/>
            <a:ext cx="1017638" cy="885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BC010B-ADF3-3088-389F-DD0710F2C1D0}"/>
              </a:ext>
            </a:extLst>
          </p:cNvPr>
          <p:cNvSpPr txBox="1"/>
          <p:nvPr/>
        </p:nvSpPr>
        <p:spPr>
          <a:xfrm>
            <a:off x="4981145" y="3705760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106 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1CE27-F75D-C6AE-E222-0188486B708F}"/>
              </a:ext>
            </a:extLst>
          </p:cNvPr>
          <p:cNvSpPr txBox="1"/>
          <p:nvPr/>
        </p:nvSpPr>
        <p:spPr>
          <a:xfrm>
            <a:off x="309560" y="6463721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Canal Seine Nord</a:t>
            </a:r>
          </a:p>
        </p:txBody>
      </p:sp>
    </p:spTree>
    <p:extLst>
      <p:ext uri="{BB962C8B-B14F-4D97-AF65-F5344CB8AC3E}">
        <p14:creationId xmlns:p14="http://schemas.microsoft.com/office/powerpoint/2010/main" val="80812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F65088-3CC1-DDF0-DBBE-9C2999F0C3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Execution on-going (just started =&gt; earthworks till 2027)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BB90A-8EFC-FB8F-BEB9-9CA37BDE53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Mega-sized earthworks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2CE540-513E-1B1D-71F5-9EAC43334D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8C221-F28A-C371-FACC-C47AA9390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6" t="20631" r="18588" b="17536"/>
          <a:stretch/>
        </p:blipFill>
        <p:spPr>
          <a:xfrm>
            <a:off x="1119642" y="1520980"/>
            <a:ext cx="9641565" cy="4938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24FE30-8D56-5347-91FD-7A8EB2395571}"/>
              </a:ext>
            </a:extLst>
          </p:cNvPr>
          <p:cNvSpPr/>
          <p:nvPr/>
        </p:nvSpPr>
        <p:spPr>
          <a:xfrm>
            <a:off x="2893432" y="2123768"/>
            <a:ext cx="4819973" cy="8857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803D4-7322-B43E-18F3-8A13951072C2}"/>
              </a:ext>
            </a:extLst>
          </p:cNvPr>
          <p:cNvSpPr/>
          <p:nvPr/>
        </p:nvSpPr>
        <p:spPr>
          <a:xfrm>
            <a:off x="877730" y="5936574"/>
            <a:ext cx="101763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203A6-2B6C-1D97-8189-F2F91A7AEA92}"/>
              </a:ext>
            </a:extLst>
          </p:cNvPr>
          <p:cNvSpPr txBox="1"/>
          <p:nvPr/>
        </p:nvSpPr>
        <p:spPr>
          <a:xfrm>
            <a:off x="7897971" y="1793121"/>
            <a:ext cx="3984312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70 Millions m³</a:t>
            </a:r>
          </a:p>
          <a:p>
            <a:pPr algn="ctr"/>
            <a:endParaRPr lang="en-US" sz="1050" b="1" dirty="0">
              <a:solidFill>
                <a:schemeClr val="accent5"/>
              </a:solidFill>
            </a:endParaRPr>
          </a:p>
          <a:p>
            <a:pPr algn="ctr"/>
            <a:r>
              <a:rPr lang="en-US" b="1" dirty="0"/>
              <a:t>(4 years of earthworks)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036B4-FC64-2AFD-1A59-BDA78CB95E28}"/>
              </a:ext>
            </a:extLst>
          </p:cNvPr>
          <p:cNvSpPr txBox="1"/>
          <p:nvPr/>
        </p:nvSpPr>
        <p:spPr>
          <a:xfrm>
            <a:off x="309560" y="6463721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</p:spTree>
    <p:extLst>
      <p:ext uri="{BB962C8B-B14F-4D97-AF65-F5344CB8AC3E}">
        <p14:creationId xmlns:p14="http://schemas.microsoft.com/office/powerpoint/2010/main" val="420705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B7492-C294-F878-8D7E-EF0F955DE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Test Basin - </a:t>
            </a:r>
            <a:r>
              <a:rPr lang="en-US" dirty="0">
                <a:solidFill>
                  <a:srgbClr val="00B0F0"/>
                </a:solidFill>
              </a:rPr>
              <a:t>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6B403-9F7F-6F8C-FC3E-ACE752843F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CAE77-7A19-8FC2-5CEB-D1BA4D1D9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9" t="33734" r="2742" b="25579"/>
          <a:stretch/>
        </p:blipFill>
        <p:spPr>
          <a:xfrm>
            <a:off x="1151266" y="1464077"/>
            <a:ext cx="10648335" cy="2788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E1C6CB-CB7D-DFC2-1B37-289196DC4315}"/>
              </a:ext>
            </a:extLst>
          </p:cNvPr>
          <p:cNvSpPr txBox="1"/>
          <p:nvPr/>
        </p:nvSpPr>
        <p:spPr>
          <a:xfrm>
            <a:off x="686210" y="5919579"/>
            <a:ext cx="494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C0527-1B72-1276-F04F-5D24000CB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74" t="22500" r="12539" b="49746"/>
          <a:stretch/>
        </p:blipFill>
        <p:spPr>
          <a:xfrm>
            <a:off x="5745480" y="4426739"/>
            <a:ext cx="6255793" cy="2324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093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D704D-D23E-B0AA-A5AB-D3656C0067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F26DF8-C581-24D5-E7BE-2294B6446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7" t="35262" r="51335" b="24860"/>
          <a:stretch/>
        </p:blipFill>
        <p:spPr>
          <a:xfrm>
            <a:off x="2131629" y="4090924"/>
            <a:ext cx="3544504" cy="1950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0298B1-1228-6E9D-D08C-A3A308411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2" t="33734" r="53796" b="23428"/>
          <a:stretch/>
        </p:blipFill>
        <p:spPr>
          <a:xfrm>
            <a:off x="2131629" y="1463936"/>
            <a:ext cx="3544504" cy="2367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DAC5DA-423F-19A0-D032-EFE0FEE49CA6}"/>
              </a:ext>
            </a:extLst>
          </p:cNvPr>
          <p:cNvSpPr txBox="1"/>
          <p:nvPr/>
        </p:nvSpPr>
        <p:spPr>
          <a:xfrm>
            <a:off x="1779437" y="6146386"/>
            <a:ext cx="913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1CF2D-B034-D241-BDC5-A6E91643C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78" t="33734" r="10363" b="23428"/>
          <a:stretch/>
        </p:blipFill>
        <p:spPr>
          <a:xfrm>
            <a:off x="6096000" y="1439762"/>
            <a:ext cx="3740241" cy="2392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2DE61D-9A7B-7EAF-4BBF-E11D0FC5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40" t="35261" r="9305" b="26471"/>
          <a:stretch/>
        </p:blipFill>
        <p:spPr>
          <a:xfrm>
            <a:off x="6096000" y="4090924"/>
            <a:ext cx="3685379" cy="195030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C0CCCBE-EA2D-196C-A61C-3ECD2B1505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676275"/>
            <a:ext cx="10541000" cy="523875"/>
          </a:xfrm>
        </p:spPr>
        <p:txBody>
          <a:bodyPr/>
          <a:lstStyle/>
          <a:p>
            <a:r>
              <a:rPr lang="en-US" dirty="0"/>
              <a:t>Test Basin - </a:t>
            </a:r>
            <a:r>
              <a:rPr lang="hu-HU" dirty="0" err="1">
                <a:solidFill>
                  <a:srgbClr val="00B0F0"/>
                </a:solidFill>
              </a:rPr>
              <a:t>construction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83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D132A-D17E-C9EB-C546-F1B85837BC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Test</a:t>
            </a:r>
            <a:r>
              <a:rPr lang="hu-HU" dirty="0"/>
              <a:t> B</a:t>
            </a:r>
            <a:r>
              <a:rPr lang="en-US" dirty="0" err="1"/>
              <a:t>asin</a:t>
            </a:r>
            <a:r>
              <a:rPr lang="hu-HU" dirty="0"/>
              <a:t> - </a:t>
            </a:r>
            <a:r>
              <a:rPr lang="en-US" dirty="0">
                <a:solidFill>
                  <a:srgbClr val="00B0F0"/>
                </a:solidFill>
              </a:rPr>
              <a:t>finished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302AD-A0D0-5B19-E555-CE7368D23B8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BC650-A1A0-232B-AA49-1EA2EEA15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7" t="28045" r="59420" b="28161"/>
          <a:stretch/>
        </p:blipFill>
        <p:spPr>
          <a:xfrm>
            <a:off x="1166069" y="2031293"/>
            <a:ext cx="4413786" cy="3237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83E21-9731-07C6-50F1-BF9A34313725}"/>
              </a:ext>
            </a:extLst>
          </p:cNvPr>
          <p:cNvSpPr txBox="1"/>
          <p:nvPr/>
        </p:nvSpPr>
        <p:spPr>
          <a:xfrm>
            <a:off x="1651410" y="5461398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B93A6-36E0-76F8-8C00-BD5B74DF2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52" t="28045" r="9758" b="28161"/>
          <a:stretch/>
        </p:blipFill>
        <p:spPr>
          <a:xfrm>
            <a:off x="5688188" y="2031294"/>
            <a:ext cx="5337743" cy="32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3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7421" y="0"/>
            <a:ext cx="12209422" cy="6858000"/>
          </a:xfrm>
          <a:prstGeom prst="rect">
            <a:avLst/>
          </a:prstGeom>
          <a:gradFill>
            <a:gsLst>
              <a:gs pos="100000">
                <a:schemeClr val="tx2"/>
              </a:gs>
              <a:gs pos="37000">
                <a:schemeClr val="tx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d-ID" sz="2400">
              <a:solidFill>
                <a:schemeClr val="tx1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361997"/>
          </a:xfrm>
          <a:prstGeom prst="rect">
            <a:avLst/>
          </a:prstGeom>
          <a:gradFill>
            <a:gsLst>
              <a:gs pos="80000">
                <a:schemeClr val="tx1"/>
              </a:gs>
              <a:gs pos="0">
                <a:schemeClr val="tx2"/>
              </a:gs>
            </a:gsLst>
            <a:lin ang="8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4800" dirty="0">
              <a:solidFill>
                <a:schemeClr val="bg1"/>
              </a:solidFill>
              <a:latin typeface="DIN Offc Light" panose="020B0504020101010102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-17421" y="361997"/>
            <a:ext cx="1220942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1830506" y="58339"/>
            <a:ext cx="247074" cy="245318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DIN Offc Light" panose="020B0504020101010102" pitchFamily="34" charset="0"/>
                <a:cs typeface="Arial" charset="0"/>
              </a:defRPr>
            </a:lvl1pPr>
          </a:lstStyle>
          <a:p>
            <a:pPr lvl="0"/>
            <a:fld id="{1D94F95D-D830-43B9-AA6D-9A7C6420FAFA}" type="slidenum">
              <a:rPr lang="fr-BE" sz="900" b="1" smtClean="0">
                <a:solidFill>
                  <a:schemeClr val="bg1"/>
                </a:solidFill>
                <a:latin typeface="+mj-lt"/>
              </a:rPr>
              <a:pPr lvl="0"/>
              <a:t>2</a:t>
            </a:fld>
            <a:endParaRPr lang="fr-BE" sz="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latin typeface="DIN Offc" panose="020B0504020101020102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2" b="16950"/>
          <a:stretch/>
        </p:blipFill>
        <p:spPr>
          <a:xfrm>
            <a:off x="11142597" y="6286493"/>
            <a:ext cx="913673" cy="4817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76911" y="2373674"/>
            <a:ext cx="3878850" cy="2257312"/>
            <a:chOff x="976910" y="817582"/>
            <a:chExt cx="4900184" cy="2851682"/>
          </a:xfrm>
        </p:grpSpPr>
        <p:sp>
          <p:nvSpPr>
            <p:cNvPr id="13" name="TextBox 12"/>
            <p:cNvSpPr txBox="1"/>
            <p:nvPr/>
          </p:nvSpPr>
          <p:spPr>
            <a:xfrm>
              <a:off x="1976370" y="1601874"/>
              <a:ext cx="3900724" cy="1283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FFFF"/>
                  </a:solidFill>
                  <a:latin typeface="+mj-lt"/>
                </a:rPr>
                <a:t>AGENDA</a:t>
              </a:r>
              <a:endParaRPr lang="id-ID" sz="60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976910" y="817582"/>
              <a:ext cx="2997818" cy="2851682"/>
            </a:xfrm>
            <a:custGeom>
              <a:avLst/>
              <a:gdLst>
                <a:gd name="connsiteX0" fmla="*/ 1343025 w 1347788"/>
                <a:gd name="connsiteY0" fmla="*/ 552450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271587 h 1743075"/>
                <a:gd name="connsiteX0" fmla="*/ 1339661 w 1347788"/>
                <a:gd name="connsiteY0" fmla="*/ 341288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271587 h 1743075"/>
                <a:gd name="connsiteX0" fmla="*/ 1339661 w 1347788"/>
                <a:gd name="connsiteY0" fmla="*/ 410395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271587 h 1743075"/>
                <a:gd name="connsiteX0" fmla="*/ 1339661 w 1347788"/>
                <a:gd name="connsiteY0" fmla="*/ 410395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455876 h 1743075"/>
                <a:gd name="connsiteX0" fmla="*/ 1343087 w 1347788"/>
                <a:gd name="connsiteY0" fmla="*/ 363818 h 1743075"/>
                <a:gd name="connsiteX1" fmla="*/ 1343025 w 1347788"/>
                <a:gd name="connsiteY1" fmla="*/ 0 h 1743075"/>
                <a:gd name="connsiteX2" fmla="*/ 0 w 1347788"/>
                <a:gd name="connsiteY2" fmla="*/ 0 h 1743075"/>
                <a:gd name="connsiteX3" fmla="*/ 0 w 1347788"/>
                <a:gd name="connsiteY3" fmla="*/ 1743075 h 1743075"/>
                <a:gd name="connsiteX4" fmla="*/ 1347788 w 1347788"/>
                <a:gd name="connsiteY4" fmla="*/ 1743075 h 1743075"/>
                <a:gd name="connsiteX5" fmla="*/ 1347788 w 1347788"/>
                <a:gd name="connsiteY5" fmla="*/ 1455876 h 174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788" h="1743075">
                  <a:moveTo>
                    <a:pt x="1343087" y="363818"/>
                  </a:moveTo>
                  <a:cubicBezTo>
                    <a:pt x="1344208" y="250055"/>
                    <a:pt x="1341904" y="113763"/>
                    <a:pt x="1343025" y="0"/>
                  </a:cubicBezTo>
                  <a:lnTo>
                    <a:pt x="0" y="0"/>
                  </a:lnTo>
                  <a:lnTo>
                    <a:pt x="0" y="1743075"/>
                  </a:lnTo>
                  <a:lnTo>
                    <a:pt x="1347788" y="1743075"/>
                  </a:lnTo>
                  <a:lnTo>
                    <a:pt x="1347788" y="1455876"/>
                  </a:lnTo>
                </a:path>
              </a:pathLst>
            </a:custGeom>
            <a:noFill/>
            <a:ln w="1111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BE" sz="1600">
                <a:latin typeface="Tahoma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722889" y="744072"/>
            <a:ext cx="5967088" cy="564720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520700" indent="-2921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+mj-lt"/>
                <a:cs typeface="Arial" charset="0"/>
              </a:rPr>
              <a:t>Setting the scene</a:t>
            </a:r>
          </a:p>
          <a:p>
            <a:pPr marL="520700" indent="-2921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+mj-lt"/>
                <a:cs typeface="Arial" charset="0"/>
              </a:rPr>
              <a:t>Historical evolutions</a:t>
            </a:r>
          </a:p>
          <a:p>
            <a:pPr marL="520700" indent="-2921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+mj-lt"/>
                <a:cs typeface="Arial" charset="0"/>
              </a:rPr>
              <a:t>New : Waterways &amp; dikes</a:t>
            </a:r>
          </a:p>
          <a:p>
            <a:pPr marL="520700" indent="-2921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  <a:latin typeface="+mj-lt"/>
                <a:cs typeface="Arial" charset="0"/>
              </a:rPr>
              <a:t>Sustainability </a:t>
            </a:r>
          </a:p>
        </p:txBody>
      </p:sp>
    </p:spTree>
    <p:extLst>
      <p:ext uri="{BB962C8B-B14F-4D97-AF65-F5344CB8AC3E}">
        <p14:creationId xmlns:p14="http://schemas.microsoft.com/office/powerpoint/2010/main" val="4153319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F0B55E-3913-E2E0-A3F5-3925E5BC8E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Hydraulic conductivity &lt; 1 x 10</a:t>
            </a:r>
            <a:r>
              <a:rPr lang="en-US" baseline="30000" dirty="0"/>
              <a:t>-8</a:t>
            </a:r>
            <a:r>
              <a:rPr lang="en-US" dirty="0"/>
              <a:t> m/s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2AEDC-FC39-402F-DC2C-5FE596A94F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Watertightness layer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91BFA4-E081-D8EB-7D7C-52165DA7DD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BE600-C15A-E3F3-127E-AAEB6B16E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7" t="28045" r="16895" b="6861"/>
          <a:stretch/>
        </p:blipFill>
        <p:spPr>
          <a:xfrm>
            <a:off x="839908" y="1647573"/>
            <a:ext cx="10194612" cy="4962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211945-D0C5-3E32-F714-780607473610}"/>
              </a:ext>
            </a:extLst>
          </p:cNvPr>
          <p:cNvSpPr txBox="1"/>
          <p:nvPr/>
        </p:nvSpPr>
        <p:spPr>
          <a:xfrm>
            <a:off x="1478937" y="6417321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</p:spTree>
    <p:extLst>
      <p:ext uri="{BB962C8B-B14F-4D97-AF65-F5344CB8AC3E}">
        <p14:creationId xmlns:p14="http://schemas.microsoft.com/office/powerpoint/2010/main" val="143670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AF518B-3C3D-7758-6DFF-A2197E295F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In-situ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3DE05-AE91-F8DF-6032-15D02309BB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Protection Layer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7B44A-7DBB-A79E-6227-BFD335454F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8AC73-05CF-C273-A90D-90D04ADA6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7" t="29883" r="7917" b="14822"/>
          <a:stretch/>
        </p:blipFill>
        <p:spPr>
          <a:xfrm>
            <a:off x="817321" y="1697005"/>
            <a:ext cx="11004991" cy="4064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0B485-A0B5-1BB7-EFEE-6D842B7FFA5A}"/>
              </a:ext>
            </a:extLst>
          </p:cNvPr>
          <p:cNvSpPr txBox="1"/>
          <p:nvPr/>
        </p:nvSpPr>
        <p:spPr>
          <a:xfrm>
            <a:off x="1049521" y="6027300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</p:spTree>
    <p:extLst>
      <p:ext uri="{BB962C8B-B14F-4D97-AF65-F5344CB8AC3E}">
        <p14:creationId xmlns:p14="http://schemas.microsoft.com/office/powerpoint/2010/main" val="3024067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5608E-9E18-FDF6-152B-CEC3BDDB26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hu-HU" dirty="0"/>
              <a:t>B</a:t>
            </a:r>
            <a:r>
              <a:rPr lang="en-US" dirty="0" err="1"/>
              <a:t>asin</a:t>
            </a:r>
            <a:r>
              <a:rPr lang="en-US" dirty="0"/>
              <a:t> </a:t>
            </a:r>
            <a:r>
              <a:rPr lang="hu-HU" dirty="0"/>
              <a:t>- </a:t>
            </a:r>
            <a:r>
              <a:rPr lang="en-US" dirty="0">
                <a:solidFill>
                  <a:srgbClr val="00B0F0"/>
                </a:solidFill>
              </a:rPr>
              <a:t>after 1 year under water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3F3AC-C67D-2EB2-9684-D83537E24AF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184A9-6454-7939-857C-E60022F17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8" t="26505" r="7917" b="9849"/>
          <a:stretch/>
        </p:blipFill>
        <p:spPr>
          <a:xfrm>
            <a:off x="729344" y="1417484"/>
            <a:ext cx="10454322" cy="45462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56549B-BA3D-B279-08FD-BFB94F34360F}"/>
              </a:ext>
            </a:extLst>
          </p:cNvPr>
          <p:cNvSpPr/>
          <p:nvPr/>
        </p:nvSpPr>
        <p:spPr>
          <a:xfrm>
            <a:off x="8642838" y="730646"/>
            <a:ext cx="2654710" cy="182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C0EF5-F68B-B73C-6114-9D2B2CE9AC00}"/>
              </a:ext>
            </a:extLst>
          </p:cNvPr>
          <p:cNvSpPr txBox="1"/>
          <p:nvPr/>
        </p:nvSpPr>
        <p:spPr>
          <a:xfrm>
            <a:off x="1168810" y="6181189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</p:spTree>
    <p:extLst>
      <p:ext uri="{BB962C8B-B14F-4D97-AF65-F5344CB8AC3E}">
        <p14:creationId xmlns:p14="http://schemas.microsoft.com/office/powerpoint/2010/main" val="3297104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F7F6F0-BC0C-FA6C-5BE2-2EE57C2D3D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Great difficulties to excavate the Protection Layer (very stiff material)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E83FD-2533-3286-7A2F-282143A04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Evolution of the Test Basin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1FE6A-73C6-996C-E26E-3902144EE6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97570-8DCE-0126-E10C-74B259A4B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7" t="33734" r="61838" b="29882"/>
          <a:stretch/>
        </p:blipFill>
        <p:spPr>
          <a:xfrm>
            <a:off x="781376" y="2222220"/>
            <a:ext cx="3858344" cy="3053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B68CF8-F56C-FBEB-F1CA-8E6EE462833E}"/>
              </a:ext>
            </a:extLst>
          </p:cNvPr>
          <p:cNvSpPr txBox="1"/>
          <p:nvPr/>
        </p:nvSpPr>
        <p:spPr>
          <a:xfrm>
            <a:off x="1377784" y="5500377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  <p:pic>
        <p:nvPicPr>
          <p:cNvPr id="4" name="Picture 3" descr="A picture containing text, outdoor, power shovel, orange&#10;&#10;Description automatically generated">
            <a:extLst>
              <a:ext uri="{FF2B5EF4-FFF2-40B4-BE49-F238E27FC236}">
                <a16:creationId xmlns:a16="http://schemas.microsoft.com/office/drawing/2014/main" id="{30905772-7023-8AE9-2059-2D5A89146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77" t="33734" r="31687" b="29882"/>
          <a:stretch/>
        </p:blipFill>
        <p:spPr>
          <a:xfrm>
            <a:off x="4794191" y="2227743"/>
            <a:ext cx="4170348" cy="3053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598A2-AE7E-7A85-4C4D-7753B5BF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13" t="33734" r="14046" b="29882"/>
          <a:stretch/>
        </p:blipFill>
        <p:spPr>
          <a:xfrm>
            <a:off x="9119010" y="2222219"/>
            <a:ext cx="2275169" cy="3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04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FC761-E6C7-D775-BBB3-BEA7EA4574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Anchor Falling Test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9D994-D582-C449-1BE5-9378FB2B0B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1FE2D-A71F-C5AC-22D9-032F31E39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0" t="35692" r="13508" b="17536"/>
          <a:stretch/>
        </p:blipFill>
        <p:spPr>
          <a:xfrm>
            <a:off x="725047" y="2040530"/>
            <a:ext cx="10501753" cy="3730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93D5C-D40A-1F5F-2A6B-2ED3A5683259}"/>
              </a:ext>
            </a:extLst>
          </p:cNvPr>
          <p:cNvSpPr txBox="1"/>
          <p:nvPr/>
        </p:nvSpPr>
        <p:spPr>
          <a:xfrm>
            <a:off x="1881986" y="5913523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</p:spTree>
    <p:extLst>
      <p:ext uri="{BB962C8B-B14F-4D97-AF65-F5344CB8AC3E}">
        <p14:creationId xmlns:p14="http://schemas.microsoft.com/office/powerpoint/2010/main" val="1721739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BA50C-9354-59EE-5D49-5726C7313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210" y="608443"/>
            <a:ext cx="10540590" cy="523220"/>
          </a:xfrm>
        </p:spPr>
        <p:txBody>
          <a:bodyPr/>
          <a:lstStyle/>
          <a:p>
            <a:r>
              <a:rPr lang="en-US" dirty="0"/>
              <a:t>Evolution of the basin and the protection layer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17EE4-0EC5-6E8D-8B40-476FBEBD5E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CAA2F-881F-2531-B5A8-D06135319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4" t="25365" r="28774" b="11594"/>
          <a:stretch/>
        </p:blipFill>
        <p:spPr>
          <a:xfrm>
            <a:off x="1191112" y="1286738"/>
            <a:ext cx="9321805" cy="5016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DEBB67-17EA-764D-41B9-1496A9F5BD5E}"/>
              </a:ext>
            </a:extLst>
          </p:cNvPr>
          <p:cNvSpPr txBox="1"/>
          <p:nvPr/>
        </p:nvSpPr>
        <p:spPr>
          <a:xfrm>
            <a:off x="1420514" y="6326492"/>
            <a:ext cx="10540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 : A. </a:t>
            </a:r>
            <a:r>
              <a:rPr lang="en-US" sz="1400" dirty="0" err="1"/>
              <a:t>Mehenni</a:t>
            </a:r>
            <a:r>
              <a:rPr lang="en-US" sz="1400" dirty="0"/>
              <a:t> &amp; All - Canal Seine Nord &amp; Bouygues – 5</a:t>
            </a:r>
            <a:r>
              <a:rPr lang="en-US" sz="1400" baseline="30000" dirty="0"/>
              <a:t>th</a:t>
            </a:r>
            <a:r>
              <a:rPr lang="en-US" sz="1400" dirty="0"/>
              <a:t> Internal Seminar on Earthworks Europe (2022)</a:t>
            </a:r>
          </a:p>
        </p:txBody>
      </p:sp>
    </p:spTree>
    <p:extLst>
      <p:ext uri="{BB962C8B-B14F-4D97-AF65-F5344CB8AC3E}">
        <p14:creationId xmlns:p14="http://schemas.microsoft.com/office/powerpoint/2010/main" val="1006253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CBEBE-1A91-4D95-197D-3CBF0E9FEA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6712B-AB85-F16E-F2B8-ADEE68B495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ICOLD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1BE51-7C09-7368-1D8D-19A26D1A6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Cemented Soil Dams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soon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901C4-7A83-27A4-24CD-7C2C79DC9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4" t="19593" r="12353" b="9849"/>
          <a:stretch/>
        </p:blipFill>
        <p:spPr>
          <a:xfrm>
            <a:off x="1437281" y="1589976"/>
            <a:ext cx="9533554" cy="495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21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131" y="1871008"/>
            <a:ext cx="2664134" cy="9334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759131" y="2168089"/>
            <a:ext cx="2664134" cy="341632"/>
          </a:xfrm>
        </p:spPr>
        <p:txBody>
          <a:bodyPr wrap="square">
            <a:spAutoFit/>
          </a:bodyPr>
          <a:lstStyle/>
          <a:p>
            <a:pPr marL="0" indent="0" algn="ctr">
              <a:buClr>
                <a:schemeClr val="tx2"/>
              </a:buClr>
              <a:buNone/>
            </a:pPr>
            <a:r>
              <a:rPr lang="fr-BE" sz="1800" b="1" dirty="0">
                <a:solidFill>
                  <a:schemeClr val="bg1"/>
                </a:solidFill>
              </a:rPr>
              <a:t>Resource Efficient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3737590" y="1934576"/>
            <a:ext cx="8311534" cy="11798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chemeClr val="accent5"/>
                </a:solidFill>
              </a:rPr>
              <a:t>Avoid landfilling</a:t>
            </a:r>
            <a:r>
              <a:rPr lang="en-US" sz="2000" b="1" dirty="0"/>
              <a:t>, and footprint of.</a:t>
            </a:r>
          </a:p>
          <a:p>
            <a:pPr>
              <a:buClr>
                <a:schemeClr val="tx2"/>
              </a:buClr>
            </a:pPr>
            <a:r>
              <a:rPr lang="fr-BE" sz="2000" b="1" dirty="0" err="1">
                <a:solidFill>
                  <a:schemeClr val="accent5"/>
                </a:solidFill>
              </a:rPr>
              <a:t>Saves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 err="1">
                <a:solidFill>
                  <a:schemeClr val="accent5"/>
                </a:solidFill>
              </a:rPr>
              <a:t>natural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 err="1">
                <a:solidFill>
                  <a:schemeClr val="accent5"/>
                </a:solidFill>
              </a:rPr>
              <a:t>resources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/>
              <a:t>: </a:t>
            </a:r>
            <a:r>
              <a:rPr lang="fr-BE" sz="2000" b="1" dirty="0" err="1"/>
              <a:t>reduced</a:t>
            </a:r>
            <a:r>
              <a:rPr lang="fr-BE" sz="2000" b="1" dirty="0"/>
              <a:t> </a:t>
            </a:r>
            <a:r>
              <a:rPr lang="fr-BE" sz="2000" b="1" dirty="0" err="1"/>
              <a:t>need</a:t>
            </a:r>
            <a:r>
              <a:rPr lang="fr-BE" sz="2000" b="1" dirty="0"/>
              <a:t> of </a:t>
            </a:r>
            <a:r>
              <a:rPr lang="fr-BE" sz="2000" b="1" dirty="0" err="1"/>
              <a:t>aggregates</a:t>
            </a:r>
            <a:endParaRPr lang="en-US" sz="2000" b="1" dirty="0"/>
          </a:p>
          <a:p>
            <a:pPr>
              <a:buClr>
                <a:schemeClr val="tx2"/>
              </a:buClr>
            </a:pPr>
            <a:endParaRPr lang="en-US" sz="2000" b="1" dirty="0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3776774" y="3006977"/>
            <a:ext cx="8346094" cy="7745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fr-BE" sz="2000" b="1" dirty="0" err="1">
                <a:solidFill>
                  <a:schemeClr val="accent5"/>
                </a:solidFill>
              </a:rPr>
              <a:t>Highly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 err="1">
                <a:solidFill>
                  <a:schemeClr val="accent5"/>
                </a:solidFill>
              </a:rPr>
              <a:t>reduced</a:t>
            </a:r>
            <a:r>
              <a:rPr lang="fr-BE" sz="2000" b="1" dirty="0">
                <a:solidFill>
                  <a:schemeClr val="accent5"/>
                </a:solidFill>
              </a:rPr>
              <a:t> site </a:t>
            </a:r>
            <a:r>
              <a:rPr lang="fr-BE" sz="2000" b="1" dirty="0" err="1">
                <a:solidFill>
                  <a:schemeClr val="accent5"/>
                </a:solidFill>
              </a:rPr>
              <a:t>traffic</a:t>
            </a:r>
            <a:r>
              <a:rPr lang="fr-BE" sz="2000" b="1" dirty="0"/>
              <a:t>, </a:t>
            </a:r>
            <a:r>
              <a:rPr lang="fr-BE" sz="2000" b="1" dirty="0" err="1"/>
              <a:t>increased</a:t>
            </a:r>
            <a:r>
              <a:rPr lang="fr-BE" sz="2000" b="1" dirty="0"/>
              <a:t> </a:t>
            </a:r>
            <a:r>
              <a:rPr lang="fr-BE" sz="2000" b="1" dirty="0" err="1"/>
              <a:t>safety</a:t>
            </a:r>
            <a:r>
              <a:rPr lang="fr-BE" sz="2000" b="1" dirty="0"/>
              <a:t> and </a:t>
            </a:r>
            <a:r>
              <a:rPr lang="fr-BE" sz="2000" b="1" dirty="0" err="1"/>
              <a:t>less</a:t>
            </a:r>
            <a:r>
              <a:rPr lang="fr-BE" sz="2000" b="1" dirty="0"/>
              <a:t> accidents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chemeClr val="accent5"/>
                </a:solidFill>
              </a:rPr>
              <a:t>High reduction of road traffic</a:t>
            </a:r>
            <a:r>
              <a:rPr lang="en-US" sz="2000" b="1" dirty="0"/>
              <a:t>, less </a:t>
            </a:r>
            <a:r>
              <a:rPr lang="en-US" sz="2000" b="1" dirty="0" err="1"/>
              <a:t>hinderance</a:t>
            </a:r>
            <a:r>
              <a:rPr lang="en-US" sz="2000" b="1" dirty="0"/>
              <a:t> for neighbors</a:t>
            </a:r>
          </a:p>
        </p:txBody>
      </p:sp>
      <p:sp>
        <p:nvSpPr>
          <p:cNvPr id="16" name="Content Placeholder 10"/>
          <p:cNvSpPr txBox="1">
            <a:spLocks/>
          </p:cNvSpPr>
          <p:nvPr/>
        </p:nvSpPr>
        <p:spPr>
          <a:xfrm>
            <a:off x="3776774" y="5330304"/>
            <a:ext cx="8311535" cy="11798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fr-BE" sz="2000" b="1" dirty="0" err="1">
                <a:solidFill>
                  <a:schemeClr val="accent5"/>
                </a:solidFill>
              </a:rPr>
              <a:t>Dries</a:t>
            </a:r>
            <a:r>
              <a:rPr lang="fr-BE" sz="2000" b="1" dirty="0">
                <a:solidFill>
                  <a:schemeClr val="accent5"/>
                </a:solidFill>
              </a:rPr>
              <a:t> up </a:t>
            </a:r>
            <a:r>
              <a:rPr lang="fr-BE" sz="2000" b="1" dirty="0" err="1">
                <a:solidFill>
                  <a:schemeClr val="accent5"/>
                </a:solidFill>
              </a:rPr>
              <a:t>wet</a:t>
            </a:r>
            <a:r>
              <a:rPr lang="fr-BE" sz="2000" b="1" dirty="0">
                <a:solidFill>
                  <a:schemeClr val="accent5"/>
                </a:solidFill>
              </a:rPr>
              <a:t> sites</a:t>
            </a:r>
            <a:r>
              <a:rPr lang="fr-BE" sz="2000" b="1" dirty="0"/>
              <a:t>, </a:t>
            </a:r>
            <a:r>
              <a:rPr lang="fr-BE" sz="2000" b="1" dirty="0" err="1"/>
              <a:t>creating</a:t>
            </a:r>
            <a:r>
              <a:rPr lang="fr-BE" sz="2000" b="1" dirty="0"/>
              <a:t> </a:t>
            </a:r>
            <a:r>
              <a:rPr lang="fr-BE" sz="2000" b="1" dirty="0" err="1"/>
              <a:t>access</a:t>
            </a:r>
            <a:r>
              <a:rPr lang="fr-BE" sz="2000" b="1" dirty="0"/>
              <a:t>, and </a:t>
            </a:r>
            <a:r>
              <a:rPr lang="fr-BE" sz="2000" b="1" dirty="0" err="1"/>
              <a:t>extends</a:t>
            </a:r>
            <a:r>
              <a:rPr lang="fr-BE" sz="2000" b="1" dirty="0"/>
              <a:t> </a:t>
            </a:r>
            <a:r>
              <a:rPr lang="fr-BE" sz="2000" b="1" dirty="0" err="1"/>
              <a:t>working</a:t>
            </a:r>
            <a:r>
              <a:rPr lang="fr-BE" sz="2000" b="1" dirty="0"/>
              <a:t> time</a:t>
            </a:r>
          </a:p>
          <a:p>
            <a:pPr>
              <a:buClr>
                <a:schemeClr val="tx2"/>
              </a:buClr>
            </a:pPr>
            <a:r>
              <a:rPr lang="fr-BE" sz="2000" b="1" dirty="0" err="1"/>
              <a:t>Very</a:t>
            </a:r>
            <a:r>
              <a:rPr lang="fr-BE" sz="2000" b="1" dirty="0"/>
              <a:t> </a:t>
            </a:r>
            <a:r>
              <a:rPr lang="fr-BE" sz="2000" b="1" dirty="0">
                <a:solidFill>
                  <a:schemeClr val="accent5"/>
                </a:solidFill>
              </a:rPr>
              <a:t>high pace </a:t>
            </a:r>
            <a:r>
              <a:rPr lang="fr-BE" sz="2000" b="1" dirty="0" err="1"/>
              <a:t>feasible</a:t>
            </a:r>
            <a:r>
              <a:rPr lang="fr-BE" sz="2000" b="1" dirty="0"/>
              <a:t> for </a:t>
            </a:r>
            <a:r>
              <a:rPr lang="fr-BE" sz="2000" b="1" dirty="0" err="1"/>
              <a:t>small</a:t>
            </a:r>
            <a:r>
              <a:rPr lang="fr-BE" sz="2000" b="1" dirty="0"/>
              <a:t>, large, and </a:t>
            </a:r>
            <a:r>
              <a:rPr lang="fr-BE" sz="2000" b="1" dirty="0" err="1"/>
              <a:t>mega-projects</a:t>
            </a:r>
            <a:endParaRPr lang="fr-BE" sz="2000" b="1" dirty="0"/>
          </a:p>
          <a:p>
            <a:pPr>
              <a:buClr>
                <a:schemeClr val="tx2"/>
              </a:buClr>
            </a:pPr>
            <a:r>
              <a:rPr lang="fr-BE" sz="2000" b="1" dirty="0" err="1">
                <a:solidFill>
                  <a:schemeClr val="accent5"/>
                </a:solidFill>
              </a:rPr>
              <a:t>Ease</a:t>
            </a:r>
            <a:r>
              <a:rPr lang="fr-BE" sz="2000" b="1" dirty="0">
                <a:solidFill>
                  <a:schemeClr val="accent5"/>
                </a:solidFill>
              </a:rPr>
              <a:t> of </a:t>
            </a:r>
            <a:r>
              <a:rPr lang="fr-BE" sz="2000" b="1" dirty="0" err="1">
                <a:solidFill>
                  <a:schemeClr val="accent5"/>
                </a:solidFill>
              </a:rPr>
              <a:t>execution</a:t>
            </a:r>
            <a:r>
              <a:rPr lang="fr-BE" sz="2000" b="1" dirty="0">
                <a:solidFill>
                  <a:schemeClr val="accent5"/>
                </a:solidFill>
              </a:rPr>
              <a:t> </a:t>
            </a:r>
            <a:r>
              <a:rPr lang="fr-BE" sz="2000" b="1" dirty="0"/>
              <a:t>and control</a:t>
            </a:r>
            <a:endParaRPr lang="en-US" sz="2000" b="1" dirty="0"/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3776774" y="3984720"/>
            <a:ext cx="8539917" cy="11798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chemeClr val="accent5"/>
                </a:solidFill>
              </a:rPr>
              <a:t>Reduced</a:t>
            </a:r>
            <a:r>
              <a:rPr lang="en-US" sz="2000" b="1" dirty="0"/>
              <a:t> need in quarry materials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chemeClr val="accent5"/>
                </a:solidFill>
              </a:rPr>
              <a:t>Reduced</a:t>
            </a:r>
            <a:r>
              <a:rPr lang="en-US" sz="2000" b="1" dirty="0"/>
              <a:t> supply chain costs</a:t>
            </a:r>
          </a:p>
          <a:p>
            <a:pPr>
              <a:buClr>
                <a:schemeClr val="tx2"/>
              </a:buClr>
            </a:pPr>
            <a:r>
              <a:rPr lang="en-US" sz="2000" b="1" dirty="0">
                <a:solidFill>
                  <a:schemeClr val="accent5"/>
                </a:solidFill>
              </a:rPr>
              <a:t>Reduced </a:t>
            </a:r>
            <a:r>
              <a:rPr lang="en-US" sz="2000" b="1" dirty="0"/>
              <a:t>landfilling costs and </a:t>
            </a:r>
            <a:r>
              <a:rPr lang="en-US" sz="2000" b="1" dirty="0" err="1"/>
              <a:t>landfillling</a:t>
            </a:r>
            <a:r>
              <a:rPr lang="en-US" sz="2000" b="1" dirty="0"/>
              <a:t> tax costs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9131" y="2967419"/>
            <a:ext cx="2664134" cy="933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131" y="4166391"/>
            <a:ext cx="2664134" cy="9334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9131" y="5453463"/>
            <a:ext cx="2664134" cy="9334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759131" y="3116735"/>
            <a:ext cx="266413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fr-BE" sz="1800" b="1" dirty="0">
                <a:solidFill>
                  <a:schemeClr val="bg1"/>
                </a:solidFill>
              </a:rPr>
              <a:t>More </a:t>
            </a:r>
            <a:r>
              <a:rPr lang="fr-BE" sz="1800" b="1" dirty="0" err="1">
                <a:solidFill>
                  <a:schemeClr val="bg1"/>
                </a:solidFill>
              </a:rPr>
              <a:t>Safety</a:t>
            </a:r>
            <a:r>
              <a:rPr lang="fr-BE" sz="1800" b="1" dirty="0">
                <a:solidFill>
                  <a:schemeClr val="bg1"/>
                </a:solidFill>
              </a:rPr>
              <a:t> and </a:t>
            </a:r>
            <a:r>
              <a:rPr lang="fr-BE" sz="1800" b="1" dirty="0" err="1">
                <a:solidFill>
                  <a:schemeClr val="bg1"/>
                </a:solidFill>
              </a:rPr>
              <a:t>well-being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0"/>
          <p:cNvSpPr txBox="1">
            <a:spLocks/>
          </p:cNvSpPr>
          <p:nvPr/>
        </p:nvSpPr>
        <p:spPr>
          <a:xfrm>
            <a:off x="759131" y="4447189"/>
            <a:ext cx="2664134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Reduced cost</a:t>
            </a:r>
          </a:p>
        </p:txBody>
      </p:sp>
      <p:sp>
        <p:nvSpPr>
          <p:cNvPr id="17" name="Content Placeholder 10"/>
          <p:cNvSpPr txBox="1">
            <a:spLocks/>
          </p:cNvSpPr>
          <p:nvPr/>
        </p:nvSpPr>
        <p:spPr>
          <a:xfrm>
            <a:off x="759131" y="5640901"/>
            <a:ext cx="2664134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2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Reduced  </a:t>
            </a:r>
            <a:r>
              <a:rPr lang="en-US" sz="1800" b="1" dirty="0" err="1">
                <a:solidFill>
                  <a:schemeClr val="bg1"/>
                </a:solidFill>
              </a:rPr>
              <a:t>ccnstruction</a:t>
            </a:r>
            <a:r>
              <a:rPr lang="en-US" sz="1800" b="1" dirty="0">
                <a:solidFill>
                  <a:schemeClr val="bg1"/>
                </a:solidFill>
              </a:rPr>
              <a:t> time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86210" y="1203734"/>
            <a:ext cx="10540590" cy="386242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Saving natural resources, execution time &amp; money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86210" y="676811"/>
            <a:ext cx="10540590" cy="48013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A sustainable, future proof 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2350" y="1576092"/>
            <a:ext cx="298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/>
              <a:t>EU - Green Public </a:t>
            </a:r>
            <a:r>
              <a:rPr lang="fr-BE" sz="1400" b="1" dirty="0" err="1"/>
              <a:t>Procurement</a:t>
            </a:r>
            <a:r>
              <a:rPr lang="fr-BE" sz="1400" b="1" dirty="0"/>
              <a:t> </a:t>
            </a:r>
            <a:r>
              <a:rPr lang="fr-BE" sz="1400" b="1" dirty="0" err="1"/>
              <a:t>Approved</a:t>
            </a:r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7" t="36526" r="1795" b="40229"/>
          <a:stretch/>
        </p:blipFill>
        <p:spPr>
          <a:xfrm>
            <a:off x="9511468" y="427242"/>
            <a:ext cx="1518284" cy="11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61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D31DB1-C101-5FE1-638C-FAD3B2505D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D31DB1-C101-5FE1-638C-FAD3B2505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56"/>
          <a:stretch/>
        </p:blipFill>
        <p:spPr bwMode="auto">
          <a:xfrm>
            <a:off x="0" y="0"/>
            <a:ext cx="123824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133" dirty="0">
              <a:solidFill>
                <a:schemeClr val="tx1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0" y="35587"/>
            <a:ext cx="4708478" cy="3703900"/>
          </a:xfrm>
        </p:spPr>
        <p:txBody>
          <a:bodyPr vert="horz">
            <a:noAutofit/>
          </a:bodyPr>
          <a:lstStyle/>
          <a:p>
            <a:r>
              <a:rPr lang="en-GB" sz="3600" noProof="0" dirty="0"/>
              <a:t>Soil improvement with quicklime</a:t>
            </a:r>
            <a:br>
              <a:rPr lang="en-GB" sz="3600" noProof="0" dirty="0"/>
            </a:br>
            <a:br>
              <a:rPr lang="en-GB" sz="3600" noProof="0" dirty="0"/>
            </a:br>
            <a:r>
              <a:rPr lang="en-GB" sz="1800" b="0" dirty="0"/>
              <a:t>Quantification of the carbonation rate </a:t>
            </a:r>
            <a:br>
              <a:rPr lang="en-GB" sz="1800" b="0" dirty="0"/>
            </a:br>
            <a:r>
              <a:rPr lang="en-GB" sz="1800" b="0" dirty="0"/>
              <a:t>in an embankment </a:t>
            </a:r>
            <a:br>
              <a:rPr lang="en-GB" sz="1800" b="0" dirty="0"/>
            </a:br>
            <a:r>
              <a:rPr lang="en-GB" sz="1800" b="0" dirty="0"/>
              <a:t>after 34 years</a:t>
            </a:r>
          </a:p>
        </p:txBody>
      </p:sp>
      <p:sp>
        <p:nvSpPr>
          <p:cNvPr id="12" name="Titel 8"/>
          <p:cNvSpPr txBox="1">
            <a:spLocks/>
          </p:cNvSpPr>
          <p:nvPr/>
        </p:nvSpPr>
        <p:spPr bwMode="auto">
          <a:xfrm>
            <a:off x="3215680" y="5445224"/>
            <a:ext cx="8832981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8000" tIns="60960" rIns="0" bIns="6096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66"/>
                </a:solidFill>
                <a:latin typeface="Trebuchet MS" pitchFamily="34" charset="0"/>
              </a:defRPr>
            </a:lvl9pPr>
          </a:lstStyle>
          <a:p>
            <a:pPr marL="1310185" indent="-1310185" algn="l"/>
            <a:r>
              <a:rPr lang="en-US" sz="1867" b="0" kern="0" dirty="0">
                <a:solidFill>
                  <a:schemeClr val="tx1"/>
                </a:solidFill>
              </a:rPr>
              <a:t>	</a:t>
            </a:r>
            <a:r>
              <a:rPr lang="en-US" sz="1867" b="0" kern="0" dirty="0"/>
              <a:t>S. Haas, S. </a:t>
            </a:r>
            <a:r>
              <a:rPr lang="en-GB" sz="1867" b="0" kern="0" dirty="0"/>
              <a:t>Hammerschmidt</a:t>
            </a:r>
            <a:r>
              <a:rPr lang="en-US" sz="1867" b="0" kern="0" dirty="0"/>
              <a:t> </a:t>
            </a:r>
            <a:r>
              <a:rPr lang="en-US" sz="1467" b="0" kern="0" dirty="0"/>
              <a:t>(</a:t>
            </a:r>
            <a:r>
              <a:rPr lang="en-GB" sz="1467" b="0" kern="0" dirty="0"/>
              <a:t>Institute of lime and mortar research, Germany)</a:t>
            </a:r>
            <a:endParaRPr lang="de-DE" sz="1467" b="0" kern="0" dirty="0"/>
          </a:p>
          <a:p>
            <a:pPr marL="1310185" indent="-1310185" algn="l"/>
            <a:r>
              <a:rPr lang="en-GB" sz="1867" b="0" kern="0" dirty="0"/>
              <a:t>	A. </a:t>
            </a:r>
            <a:r>
              <a:rPr lang="en-GB" sz="1867" b="0" kern="0" dirty="0" err="1"/>
              <a:t>Shtiza</a:t>
            </a:r>
            <a:r>
              <a:rPr lang="en-GB" sz="1867" b="0" kern="0" dirty="0"/>
              <a:t> </a:t>
            </a:r>
            <a:r>
              <a:rPr lang="en-GB" sz="1467" b="0" kern="0" dirty="0"/>
              <a:t>(Industrial Minerals Association Europe, IMA-Europe, Belgium)</a:t>
            </a:r>
            <a:br>
              <a:rPr lang="de-DE" sz="1467" b="0" kern="0" dirty="0"/>
            </a:br>
            <a:r>
              <a:rPr lang="en-GB" sz="1867" b="0" kern="0" dirty="0"/>
              <a:t>Ch. </a:t>
            </a:r>
            <a:r>
              <a:rPr lang="en-GB" sz="1867" b="0" kern="0" dirty="0" err="1"/>
              <a:t>Denayer</a:t>
            </a:r>
            <a:r>
              <a:rPr lang="en-GB" sz="1867" b="0" kern="0" dirty="0"/>
              <a:t> </a:t>
            </a:r>
            <a:r>
              <a:rPr lang="en-GB" sz="1467" b="0" kern="0" dirty="0"/>
              <a:t>(Carmeuse, Belgium)</a:t>
            </a:r>
            <a:br>
              <a:rPr lang="de-DE" sz="1467" b="0" kern="0" dirty="0"/>
            </a:br>
            <a:r>
              <a:rPr lang="en-GB" sz="1867" b="0" kern="0" dirty="0"/>
              <a:t>D. Scutt </a:t>
            </a:r>
            <a:r>
              <a:rPr lang="en-GB" sz="1467" b="0" kern="0" dirty="0"/>
              <a:t>(Singleton Birch, United Kingdom)</a:t>
            </a:r>
            <a:endParaRPr lang="de-DE" sz="2667" b="0" kern="0" dirty="0"/>
          </a:p>
        </p:txBody>
      </p:sp>
    </p:spTree>
    <p:extLst>
      <p:ext uri="{BB962C8B-B14F-4D97-AF65-F5344CB8AC3E}">
        <p14:creationId xmlns:p14="http://schemas.microsoft.com/office/powerpoint/2010/main" val="2871628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3F70489-DDD5-4973-472A-2094575B89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3F70489-DDD5-4973-472A-2094575B89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675" y="406655"/>
            <a:ext cx="10416480" cy="908050"/>
          </a:xfrm>
        </p:spPr>
        <p:txBody>
          <a:bodyPr vert="horz"/>
          <a:lstStyle/>
          <a:p>
            <a:r>
              <a:rPr lang="en-GB" dirty="0"/>
              <a:t>Facts</a:t>
            </a:r>
            <a:endParaRPr lang="en-GB" noProof="0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2"/>
          </p:nvPr>
        </p:nvSpPr>
        <p:spPr>
          <a:xfrm>
            <a:off x="5327915" y="1883390"/>
            <a:ext cx="6572736" cy="4380163"/>
          </a:xfrm>
        </p:spPr>
        <p:txBody>
          <a:bodyPr>
            <a:normAutofit/>
          </a:bodyPr>
          <a:lstStyle/>
          <a:p>
            <a:pPr marL="609585" indent="-609585"/>
            <a:r>
              <a:rPr lang="en-GB" sz="2800" dirty="0"/>
              <a:t>Motorway A3 in South-Germany</a:t>
            </a:r>
          </a:p>
          <a:p>
            <a:pPr marL="609585" indent="-609585"/>
            <a:r>
              <a:rPr lang="en-GB" sz="2800" dirty="0"/>
              <a:t>Built in 1979</a:t>
            </a:r>
          </a:p>
          <a:p>
            <a:pPr marL="609585" indent="-609585"/>
            <a:r>
              <a:rPr lang="en-GB" sz="2800" dirty="0"/>
              <a:t>E</a:t>
            </a:r>
            <a:r>
              <a:rPr lang="en-GB" sz="2800" dirty="0" err="1"/>
              <a:t>mbankment</a:t>
            </a:r>
            <a:r>
              <a:rPr lang="en-GB" sz="2800" dirty="0"/>
              <a:t> 10 m high</a:t>
            </a:r>
          </a:p>
          <a:p>
            <a:pPr marL="609585" indent="-609585"/>
            <a:r>
              <a:rPr lang="en-GB" sz="2800" dirty="0"/>
              <a:t>Built in layers</a:t>
            </a:r>
          </a:p>
          <a:p>
            <a:pPr marL="609585" indent="-609585"/>
            <a:r>
              <a:rPr lang="en-GB" sz="2800" dirty="0"/>
              <a:t>Soil treatment with lime </a:t>
            </a:r>
          </a:p>
          <a:p>
            <a:pPr marL="609585" indent="-609585"/>
            <a:r>
              <a:rPr lang="en-US" sz="2800" dirty="0"/>
              <a:t>Varying  lime dosages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2957-E126-4587-9197-E53CC3F424B1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11" name="Picture 2" descr="C:\Users\haas\Desktop\Autobahnen_in_Deutschland_svg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7" y="984677"/>
            <a:ext cx="3868459" cy="52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feil nach unten 11"/>
          <p:cNvSpPr/>
          <p:nvPr/>
        </p:nvSpPr>
        <p:spPr>
          <a:xfrm>
            <a:off x="3599246" y="4558105"/>
            <a:ext cx="384043" cy="480053"/>
          </a:xfrm>
          <a:prstGeom prst="downArrow">
            <a:avLst/>
          </a:prstGeom>
          <a:solidFill>
            <a:srgbClr val="C00000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Rechteck 14"/>
          <p:cNvSpPr/>
          <p:nvPr/>
        </p:nvSpPr>
        <p:spPr>
          <a:xfrm>
            <a:off x="345940" y="6295776"/>
            <a:ext cx="1829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hlinkClick r:id="rId6"/>
              </a:rPr>
              <a:t>Wikipedia, © BY 2.5</a:t>
            </a:r>
            <a:endParaRPr lang="de-DE" sz="1400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B7B96152-54E1-683B-8675-B457F298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16480" y="6492873"/>
            <a:ext cx="1325245" cy="365125"/>
          </a:xfrm>
        </p:spPr>
        <p:txBody>
          <a:bodyPr/>
          <a:lstStyle/>
          <a:p>
            <a:r>
              <a:rPr lang="en-US" sz="1200" dirty="0"/>
              <a:t>Source : BVK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95642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9653047" y="1571912"/>
            <a:ext cx="2053106" cy="467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653047" y="2392517"/>
            <a:ext cx="2053106" cy="467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653047" y="3210190"/>
            <a:ext cx="2053106" cy="467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653047" y="5672005"/>
            <a:ext cx="2053106" cy="467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9653047" y="4851400"/>
            <a:ext cx="2053106" cy="467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653047" y="4030795"/>
            <a:ext cx="2053106" cy="467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53154" y="1461155"/>
            <a:ext cx="5453000" cy="688722"/>
            <a:chOff x="6253154" y="1461155"/>
            <a:chExt cx="5453000" cy="688722"/>
          </a:xfrm>
        </p:grpSpPr>
        <p:sp>
          <p:nvSpPr>
            <p:cNvPr id="19" name="Rectangle 18"/>
            <p:cNvSpPr/>
            <p:nvPr/>
          </p:nvSpPr>
          <p:spPr>
            <a:xfrm>
              <a:off x="6253154" y="1461155"/>
              <a:ext cx="3219593" cy="6887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Turnover 2021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53048" y="1571912"/>
              <a:ext cx="2053106" cy="467208"/>
            </a:xfrm>
            <a:prstGeom prst="rect">
              <a:avLst/>
            </a:prstGeom>
            <a:solidFill>
              <a:srgbClr val="0067B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>
                  <a:solidFill>
                    <a:schemeClr val="bg1"/>
                  </a:solidFill>
                  <a:latin typeface="+mj-lt"/>
                </a:rPr>
                <a:t>EUR 1.4 billion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53154" y="2281760"/>
            <a:ext cx="5453000" cy="688722"/>
            <a:chOff x="6253154" y="2281760"/>
            <a:chExt cx="5453000" cy="688722"/>
          </a:xfrm>
        </p:grpSpPr>
        <p:sp>
          <p:nvSpPr>
            <p:cNvPr id="13" name="Rectangle 12"/>
            <p:cNvSpPr/>
            <p:nvPr/>
          </p:nvSpPr>
          <p:spPr>
            <a:xfrm>
              <a:off x="6253154" y="2281760"/>
              <a:ext cx="3219593" cy="6887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Number of employees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653048" y="2392517"/>
              <a:ext cx="2053106" cy="467208"/>
            </a:xfrm>
            <a:prstGeom prst="rect">
              <a:avLst/>
            </a:prstGeom>
            <a:solidFill>
              <a:srgbClr val="0067B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>
                  <a:solidFill>
                    <a:schemeClr val="bg1"/>
                  </a:solidFill>
                  <a:latin typeface="+mj-lt"/>
                </a:rPr>
                <a:t>+/- 4,500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53154" y="3099433"/>
            <a:ext cx="5453000" cy="688722"/>
            <a:chOff x="6253154" y="3099433"/>
            <a:chExt cx="5453000" cy="688722"/>
          </a:xfrm>
        </p:grpSpPr>
        <p:sp>
          <p:nvSpPr>
            <p:cNvPr id="22" name="Rectangle 21"/>
            <p:cNvSpPr/>
            <p:nvPr/>
          </p:nvSpPr>
          <p:spPr>
            <a:xfrm>
              <a:off x="6253154" y="3099433"/>
              <a:ext cx="3219593" cy="6887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Tonne of lime delivered</a:t>
              </a:r>
            </a:p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to customers per year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653048" y="3210190"/>
              <a:ext cx="2053106" cy="46720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>
                  <a:solidFill>
                    <a:schemeClr val="bg1"/>
                  </a:solidFill>
                  <a:latin typeface="+mj-lt"/>
                </a:rPr>
                <a:t>+/- 9 million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53154" y="5561248"/>
            <a:ext cx="5453000" cy="688722"/>
            <a:chOff x="6253154" y="5561248"/>
            <a:chExt cx="5453000" cy="688722"/>
          </a:xfrm>
        </p:grpSpPr>
        <p:sp>
          <p:nvSpPr>
            <p:cNvPr id="28" name="Rectangle 27"/>
            <p:cNvSpPr/>
            <p:nvPr/>
          </p:nvSpPr>
          <p:spPr>
            <a:xfrm>
              <a:off x="6253154" y="5561248"/>
              <a:ext cx="3219593" cy="6887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Number of customer </a:t>
              </a:r>
            </a:p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sites served globally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653048" y="5672005"/>
              <a:ext cx="2053106" cy="46720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>
                  <a:solidFill>
                    <a:schemeClr val="bg1"/>
                  </a:solidFill>
                  <a:latin typeface="+mj-lt"/>
                </a:rPr>
                <a:t>12,700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53154" y="4740643"/>
            <a:ext cx="5453000" cy="688722"/>
            <a:chOff x="6253154" y="4740643"/>
            <a:chExt cx="5453000" cy="688722"/>
          </a:xfrm>
        </p:grpSpPr>
        <p:sp>
          <p:nvSpPr>
            <p:cNvPr id="26" name="Rectangle 25"/>
            <p:cNvSpPr/>
            <p:nvPr/>
          </p:nvSpPr>
          <p:spPr>
            <a:xfrm>
              <a:off x="6253154" y="4740643"/>
              <a:ext cx="3219593" cy="6887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Number of limestone quarries around the world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653048" y="4851400"/>
              <a:ext cx="2053106" cy="46720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>
                  <a:solidFill>
                    <a:schemeClr val="bg1"/>
                  </a:solidFill>
                  <a:latin typeface="+mj-lt"/>
                </a:rPr>
                <a:t>60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53154" y="3920038"/>
            <a:ext cx="5453000" cy="688722"/>
            <a:chOff x="6253154" y="3920038"/>
            <a:chExt cx="5453000" cy="688722"/>
          </a:xfrm>
        </p:grpSpPr>
        <p:sp>
          <p:nvSpPr>
            <p:cNvPr id="24" name="Rectangle 23"/>
            <p:cNvSpPr/>
            <p:nvPr/>
          </p:nvSpPr>
          <p:spPr>
            <a:xfrm>
              <a:off x="6253154" y="3920038"/>
              <a:ext cx="3219593" cy="6887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Number of plants</a:t>
              </a:r>
            </a:p>
            <a:p>
              <a:pPr algn="r"/>
              <a:r>
                <a:rPr lang="en-US" sz="2000">
                  <a:solidFill>
                    <a:schemeClr val="tx1"/>
                  </a:solidFill>
                  <a:latin typeface="+mj-lt"/>
                </a:rPr>
                <a:t>around the world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653048" y="4030795"/>
              <a:ext cx="2053106" cy="46720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>
                  <a:solidFill>
                    <a:schemeClr val="bg1"/>
                  </a:solidFill>
                  <a:latin typeface="+mj-lt"/>
                </a:rPr>
                <a:t>90</a:t>
              </a:r>
            </a:p>
          </p:txBody>
        </p:sp>
      </p:grpSp>
      <p:pic>
        <p:nvPicPr>
          <p:cNvPr id="63" name="Picture 62"/>
          <p:cNvPicPr preferRelativeResize="0"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700" y="1461155"/>
            <a:ext cx="4791456" cy="479145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C7617C-07C2-BAE5-51E3-C0842561D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523220"/>
          </a:xfrm>
        </p:spPr>
        <p:txBody>
          <a:bodyPr/>
          <a:lstStyle/>
          <a:p>
            <a:r>
              <a:rPr lang="fr-BE"/>
              <a:t>CARMEUSE IN A SNAPSHOT</a:t>
            </a:r>
          </a:p>
        </p:txBody>
      </p:sp>
    </p:spTree>
    <p:extLst>
      <p:ext uri="{BB962C8B-B14F-4D97-AF65-F5344CB8AC3E}">
        <p14:creationId xmlns:p14="http://schemas.microsoft.com/office/powerpoint/2010/main" val="3931109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31566A0-CF99-61D9-6EFD-AEDD804EA1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31566A0-CF99-61D9-6EFD-AEDD804EA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350" y="363803"/>
            <a:ext cx="10416480" cy="908050"/>
          </a:xfrm>
        </p:spPr>
        <p:txBody>
          <a:bodyPr vert="horz"/>
          <a:lstStyle/>
          <a:p>
            <a:r>
              <a:rPr lang="en-GB" noProof="0" dirty="0"/>
              <a:t>Initial Situation1979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23926" y="1528549"/>
            <a:ext cx="6476725" cy="4735004"/>
          </a:xfrm>
        </p:spPr>
        <p:txBody>
          <a:bodyPr>
            <a:normAutofit/>
          </a:bodyPr>
          <a:lstStyle/>
          <a:p>
            <a:pPr marL="609585" indent="-609585"/>
            <a:r>
              <a:rPr lang="en-GB" sz="2800" dirty="0"/>
              <a:t>Soil:</a:t>
            </a:r>
          </a:p>
          <a:p>
            <a:pPr marL="1142971" lvl="1" indent="-609585"/>
            <a:r>
              <a:rPr lang="en-GB" dirty="0"/>
              <a:t>Soft silt</a:t>
            </a:r>
          </a:p>
          <a:p>
            <a:pPr marL="1142971" lvl="1" indent="-609585"/>
            <a:r>
              <a:rPr lang="en-GB" dirty="0"/>
              <a:t>W</a:t>
            </a:r>
            <a:r>
              <a:rPr lang="en-GB" dirty="0" err="1"/>
              <a:t>ater</a:t>
            </a:r>
            <a:r>
              <a:rPr lang="en-GB" dirty="0"/>
              <a:t>-bearing sands</a:t>
            </a:r>
          </a:p>
          <a:p>
            <a:pPr marL="1142971" lvl="1" indent="-609585"/>
            <a:r>
              <a:rPr lang="en-GB" dirty="0"/>
              <a:t>Coal-bearing clay</a:t>
            </a:r>
          </a:p>
          <a:p>
            <a:pPr marL="609585" indent="-609585"/>
            <a:r>
              <a:rPr lang="en-GB" sz="2800" dirty="0"/>
              <a:t>Embankment:</a:t>
            </a:r>
          </a:p>
          <a:p>
            <a:pPr marL="1142971" lvl="1" indent="-609585"/>
            <a:r>
              <a:rPr lang="en-GB" dirty="0"/>
              <a:t>200.000 m³ excavated silt</a:t>
            </a:r>
          </a:p>
          <a:p>
            <a:pPr marL="1142971" lvl="1" indent="-609585"/>
            <a:r>
              <a:rPr lang="en-GB" dirty="0"/>
              <a:t>&gt; 20 % (w/w) water content</a:t>
            </a:r>
          </a:p>
          <a:p>
            <a:pPr marL="1142971" lvl="1" indent="-609585"/>
            <a:r>
              <a:rPr lang="en-GB" dirty="0"/>
              <a:t>~ 2.5 % (w/w) </a:t>
            </a:r>
            <a:r>
              <a:rPr lang="en-GB" dirty="0" err="1"/>
              <a:t>Calciumoxide</a:t>
            </a:r>
            <a:endParaRPr lang="en-GB" dirty="0"/>
          </a:p>
          <a:p>
            <a:pPr marL="533386" lvl="1" indent="0">
              <a:buNone/>
            </a:pPr>
            <a:endParaRPr lang="en-GB" dirty="0">
              <a:sym typeface="Wingdings 3"/>
            </a:endParaRPr>
          </a:p>
          <a:p>
            <a:pPr marL="533386" lvl="1" indent="0">
              <a:buNone/>
            </a:pPr>
            <a:r>
              <a:rPr lang="en-GB" sz="2800" dirty="0">
                <a:sym typeface="Wingdings 3"/>
              </a:rPr>
              <a:t>8500 t </a:t>
            </a:r>
            <a:r>
              <a:rPr lang="en-GB" sz="2800" dirty="0"/>
              <a:t>quicklime (CL 90 Q)</a:t>
            </a:r>
          </a:p>
          <a:p>
            <a:endParaRPr lang="en-GB" sz="1800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E2E1-8AE1-471B-B84C-B6B84B62F2F2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6" y="3515015"/>
            <a:ext cx="5088565" cy="3341025"/>
          </a:xfrm>
          <a:prstGeom prst="rect">
            <a:avLst/>
          </a:prstGeom>
        </p:spPr>
      </p:pic>
      <p:pic>
        <p:nvPicPr>
          <p:cNvPr id="9" name="Picture 2" descr="N:\stb-ltg\Administration StB\Eula\ATF\Research\Bv mit Kalk_Langzeit\Baustelle Deggendor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635090"/>
            <a:ext cx="5184576" cy="339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Gerade Verbindung 10"/>
          <p:cNvCxnSpPr/>
          <p:nvPr/>
        </p:nvCxnSpPr>
        <p:spPr>
          <a:xfrm>
            <a:off x="239350" y="4028407"/>
            <a:ext cx="518457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C3240F8-9200-173B-3754-BE9765F2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16480" y="6492873"/>
            <a:ext cx="1325245" cy="365125"/>
          </a:xfrm>
        </p:spPr>
        <p:txBody>
          <a:bodyPr/>
          <a:lstStyle/>
          <a:p>
            <a:r>
              <a:rPr lang="en-US" sz="1200" dirty="0"/>
              <a:t>Source : BVK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77229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6BA692A-BDCF-8A8A-1219-DD02A71020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1" imgH="472" progId="TCLayout.ActiveDocument.1">
                  <p:embed/>
                </p:oleObj>
              </mc:Choice>
              <mc:Fallback>
                <p:oleObj name="think-cell Slide" r:id="rId4" imgW="471" imgH="4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6BA692A-BDCF-8A8A-1219-DD02A71020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55" y="463689"/>
            <a:ext cx="10416480" cy="908050"/>
          </a:xfrm>
        </p:spPr>
        <p:txBody>
          <a:bodyPr vert="horz"/>
          <a:lstStyle/>
          <a:p>
            <a:r>
              <a:rPr lang="en-GB" dirty="0"/>
              <a:t>Drilling site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E2E1-8AE1-471B-B84C-B6B84B62F2F2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8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028734"/>
            <a:ext cx="3423588" cy="4783751"/>
          </a:xfrm>
        </p:spPr>
      </p:pic>
      <p:pic>
        <p:nvPicPr>
          <p:cNvPr id="9" name="Picture 2" descr="N:\stb-ltg\Administration StB\Eula\ATF - CETF\Research\Bv mit Kalk_Langzeit\2013-11-27 Bogen-Bohrung_Bilder\DSC098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4365" y="1028734"/>
            <a:ext cx="3169720" cy="47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6960097" y="1600612"/>
            <a:ext cx="4992553" cy="466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1000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10000"/>
              </a:spcAft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1000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609585" indent="-609585">
              <a:buFont typeface="Arial" panose="020B0604020202020204" pitchFamily="34" charset="0"/>
              <a:buChar char="•"/>
            </a:pPr>
            <a:r>
              <a:rPr lang="en-GB" kern="0" dirty="0"/>
              <a:t>Sampling</a:t>
            </a:r>
          </a:p>
          <a:p>
            <a:pPr marL="833946" lvl="1" indent="-421207">
              <a:buFont typeface="Arial" panose="020B0604020202020204" pitchFamily="34" charset="0"/>
              <a:buChar char="•"/>
            </a:pPr>
            <a:r>
              <a:rPr lang="en-GB" kern="0" dirty="0"/>
              <a:t>1990 (11 years)</a:t>
            </a:r>
          </a:p>
          <a:p>
            <a:pPr marL="833946" lvl="1" indent="-421207">
              <a:buFont typeface="Arial" panose="020B0604020202020204" pitchFamily="34" charset="0"/>
              <a:buChar char="•"/>
            </a:pPr>
            <a:r>
              <a:rPr lang="en-GB" kern="0" dirty="0"/>
              <a:t>2013 (34 years)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GB" kern="0" dirty="0"/>
              <a:t>Both studies</a:t>
            </a:r>
          </a:p>
          <a:p>
            <a:pPr marL="833946" lvl="1" indent="-421207">
              <a:buFont typeface="Arial" panose="020B0604020202020204" pitchFamily="34" charset="0"/>
              <a:buChar char="•"/>
            </a:pPr>
            <a:r>
              <a:rPr lang="en-GB" kern="0" dirty="0"/>
              <a:t>Compressive strength</a:t>
            </a:r>
          </a:p>
          <a:p>
            <a:pPr marL="833946" lvl="1" indent="-421207">
              <a:buFont typeface="Arial" panose="020B0604020202020204" pitchFamily="34" charset="0"/>
              <a:buChar char="•"/>
            </a:pPr>
            <a:r>
              <a:rPr lang="en-GB" kern="0" dirty="0"/>
              <a:t>Water content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GB" kern="0" dirty="0"/>
              <a:t>2013 study</a:t>
            </a:r>
          </a:p>
          <a:p>
            <a:pPr marL="1009635" lvl="1" indent="-609585">
              <a:buFont typeface="Arial" panose="020B0604020202020204" pitchFamily="34" charset="0"/>
              <a:buChar char="•"/>
            </a:pPr>
            <a:r>
              <a:rPr lang="en-GB" kern="0" dirty="0"/>
              <a:t>Chemical analyses</a:t>
            </a:r>
          </a:p>
          <a:p>
            <a:endParaRPr lang="en-GB" sz="3200" kern="0" dirty="0"/>
          </a:p>
        </p:txBody>
      </p:sp>
      <p:sp>
        <p:nvSpPr>
          <p:cNvPr id="12" name="Rechteck 11"/>
          <p:cNvSpPr/>
          <p:nvPr/>
        </p:nvSpPr>
        <p:spPr>
          <a:xfrm>
            <a:off x="239349" y="5816878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kern="0" dirty="0"/>
              <a:t>Drilling site 1990  &amp;  2013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316205F-28BC-0B16-7585-4010B970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16480" y="6492873"/>
            <a:ext cx="1325245" cy="365125"/>
          </a:xfrm>
        </p:spPr>
        <p:txBody>
          <a:bodyPr/>
          <a:lstStyle/>
          <a:p>
            <a:r>
              <a:rPr lang="en-US" sz="1200" dirty="0"/>
              <a:t>Source : BVK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51164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57EFDAF-B76D-A525-C30F-77E75322BC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57EFDAF-B76D-A525-C30F-77E75322BC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350" y="330793"/>
            <a:ext cx="10416480" cy="908050"/>
          </a:xfrm>
        </p:spPr>
        <p:txBody>
          <a:bodyPr vert="horz"/>
          <a:lstStyle/>
          <a:p>
            <a:r>
              <a:rPr lang="en-GB" noProof="0" dirty="0"/>
              <a:t>Embankment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E2E1-8AE1-471B-B84C-B6B84B62F2F2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007372"/>
            <a:ext cx="11617292" cy="287183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3906115"/>
            <a:ext cx="6912769" cy="2621092"/>
          </a:xfrm>
          <a:prstGeom prst="rect">
            <a:avLst/>
          </a:prstGeom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68257A7E-D01D-D771-553F-686B723D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16480" y="6492873"/>
            <a:ext cx="1325245" cy="365125"/>
          </a:xfrm>
        </p:spPr>
        <p:txBody>
          <a:bodyPr/>
          <a:lstStyle/>
          <a:p>
            <a:r>
              <a:rPr lang="en-US" sz="1200" dirty="0"/>
              <a:t>Source : BVK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63711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87E6815-799A-4F1E-A167-B0AB29EBD5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87E6815-799A-4F1E-A167-B0AB29EBD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622" y="479256"/>
            <a:ext cx="10416480" cy="908050"/>
          </a:xfrm>
        </p:spPr>
        <p:txBody>
          <a:bodyPr vert="horz"/>
          <a:lstStyle/>
          <a:p>
            <a:r>
              <a:rPr lang="en-GB" dirty="0"/>
              <a:t>Sampling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E2E1-8AE1-471B-B84C-B6B84B62F2F2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8" name="Picture 2" descr="C:\Daten\Eula\ATF - CE TF\Research\Bv mit Kalk_Langzeit\Bilder 2013\DSC098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08" y="1257324"/>
            <a:ext cx="3473369" cy="5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aten\Eula\ATF - CE TF\Research\Bv mit Kalk_Langzeit\Bilder 2013\Proben Dokumentation\Bilder verkleinert\Probe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71" y="4331905"/>
            <a:ext cx="3232464" cy="215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aten\Eula\ATF - CE TF\Research\Bv mit Kalk_Langzeit\Bilder 2013\Proben Dokumentation\Bilder verkleinert\Probe 3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71" y="1257324"/>
            <a:ext cx="4240335" cy="28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D5ED30F-F75B-9248-C804-23FD0238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16480" y="6492873"/>
            <a:ext cx="1325245" cy="365125"/>
          </a:xfrm>
        </p:spPr>
        <p:txBody>
          <a:bodyPr/>
          <a:lstStyle/>
          <a:p>
            <a:r>
              <a:rPr lang="en-US" sz="1200" dirty="0"/>
              <a:t>Source : BVK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99351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C66B86B3-0539-5648-30FB-A34358CF9F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C66B86B3-0539-5648-30FB-A34358CF9F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B765260-8EED-7822-5517-FFA2C97F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31" y="371213"/>
            <a:ext cx="10417569" cy="908050"/>
          </a:xfrm>
        </p:spPr>
        <p:txBody>
          <a:bodyPr vert="horz"/>
          <a:lstStyle/>
          <a:p>
            <a:r>
              <a:rPr lang="en-US" dirty="0"/>
              <a:t>Reactions : 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C41A7-0C7D-3C6A-34F3-1B22BFF5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B728F-287A-A0B1-2319-9DD2F81A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A2F3-022E-9844-B3E5-5A080C0A0C75}" type="slidenum">
              <a:rPr lang="pl-PL" smtClean="0"/>
              <a:t>34</a:t>
            </a:fld>
            <a:endParaRPr lang="pl-PL"/>
          </a:p>
        </p:txBody>
      </p:sp>
      <p:sp>
        <p:nvSpPr>
          <p:cNvPr id="5" name="Pfeil nach rechts 14">
            <a:extLst>
              <a:ext uri="{FF2B5EF4-FFF2-40B4-BE49-F238E27FC236}">
                <a16:creationId xmlns:a16="http://schemas.microsoft.com/office/drawing/2014/main" id="{9ACE4830-F51D-9631-0095-4635FA81516D}"/>
              </a:ext>
            </a:extLst>
          </p:cNvPr>
          <p:cNvSpPr/>
          <p:nvPr/>
        </p:nvSpPr>
        <p:spPr>
          <a:xfrm rot="2700000">
            <a:off x="4450593" y="2343961"/>
            <a:ext cx="1319999" cy="658840"/>
          </a:xfrm>
          <a:prstGeom prst="rightArrow">
            <a:avLst/>
          </a:prstGeom>
          <a:solidFill>
            <a:srgbClr val="333399"/>
          </a:solidFill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>
                <a:latin typeface="Calibri" panose="020F0502020204030204" pitchFamily="34" charset="0"/>
              </a:rPr>
              <a:t>Clay</a:t>
            </a:r>
          </a:p>
        </p:txBody>
      </p:sp>
      <p:sp>
        <p:nvSpPr>
          <p:cNvPr id="6" name="Pfeil nach rechts 15">
            <a:extLst>
              <a:ext uri="{FF2B5EF4-FFF2-40B4-BE49-F238E27FC236}">
                <a16:creationId xmlns:a16="http://schemas.microsoft.com/office/drawing/2014/main" id="{0A1B222D-4720-74AB-34F6-C92427A7E9C7}"/>
              </a:ext>
            </a:extLst>
          </p:cNvPr>
          <p:cNvSpPr/>
          <p:nvPr/>
        </p:nvSpPr>
        <p:spPr>
          <a:xfrm rot="-2700000">
            <a:off x="4450592" y="4145737"/>
            <a:ext cx="1319999" cy="658840"/>
          </a:xfrm>
          <a:prstGeom prst="rightArrow">
            <a:avLst/>
          </a:prstGeom>
          <a:solidFill>
            <a:srgbClr val="333399"/>
          </a:solidFill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dirty="0">
                <a:latin typeface="Calibri" panose="020F0502020204030204" pitchFamily="34" charset="0"/>
              </a:rPr>
              <a:t>CO</a:t>
            </a:r>
            <a:r>
              <a:rPr lang="de-DE" sz="2133" baseline="-25000" dirty="0">
                <a:latin typeface="Calibri" panose="020F0502020204030204" pitchFamily="34" charset="0"/>
              </a:rPr>
              <a:t>2</a:t>
            </a:r>
            <a:endParaRPr lang="de-DE" sz="2133" dirty="0">
              <a:latin typeface="Calibri" panose="020F0502020204030204" pitchFamily="34" charset="0"/>
            </a:endParaRPr>
          </a:p>
        </p:txBody>
      </p:sp>
      <p:cxnSp>
        <p:nvCxnSpPr>
          <p:cNvPr id="7" name="Gerade Verbindung 23">
            <a:extLst>
              <a:ext uri="{FF2B5EF4-FFF2-40B4-BE49-F238E27FC236}">
                <a16:creationId xmlns:a16="http://schemas.microsoft.com/office/drawing/2014/main" id="{D8FD87FA-BA91-926F-DCE9-BD88373F46BD}"/>
              </a:ext>
            </a:extLst>
          </p:cNvPr>
          <p:cNvCxnSpPr/>
          <p:nvPr/>
        </p:nvCxnSpPr>
        <p:spPr>
          <a:xfrm flipV="1">
            <a:off x="6235169" y="3126784"/>
            <a:ext cx="672075" cy="444229"/>
          </a:xfrm>
          <a:prstGeom prst="line">
            <a:avLst/>
          </a:prstGeom>
          <a:ln w="254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24">
            <a:extLst>
              <a:ext uri="{FF2B5EF4-FFF2-40B4-BE49-F238E27FC236}">
                <a16:creationId xmlns:a16="http://schemas.microsoft.com/office/drawing/2014/main" id="{2F3CA324-A670-5A49-ED2B-780E190A3AB8}"/>
              </a:ext>
            </a:extLst>
          </p:cNvPr>
          <p:cNvCxnSpPr/>
          <p:nvPr/>
        </p:nvCxnSpPr>
        <p:spPr>
          <a:xfrm>
            <a:off x="6235169" y="3597227"/>
            <a:ext cx="672075" cy="466229"/>
          </a:xfrm>
          <a:prstGeom prst="line">
            <a:avLst/>
          </a:prstGeom>
          <a:ln w="254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Inhaltsplatzhalter 6">
            <a:extLst>
              <a:ext uri="{FF2B5EF4-FFF2-40B4-BE49-F238E27FC236}">
                <a16:creationId xmlns:a16="http://schemas.microsoft.com/office/drawing/2014/main" id="{29F7E07D-A793-27A8-6B16-A9E9B79F6B9B}"/>
              </a:ext>
            </a:extLst>
          </p:cNvPr>
          <p:cNvGraphicFramePr>
            <a:graphicFrameLocks/>
          </p:cNvGraphicFramePr>
          <p:nvPr/>
        </p:nvGraphicFramePr>
        <p:xfrm>
          <a:off x="2682774" y="1901715"/>
          <a:ext cx="5664629" cy="3360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feld 23">
            <a:extLst>
              <a:ext uri="{FF2B5EF4-FFF2-40B4-BE49-F238E27FC236}">
                <a16:creationId xmlns:a16="http://schemas.microsoft.com/office/drawing/2014/main" id="{65662C86-965C-E2A0-59F5-5FBD3B5DB4C0}"/>
              </a:ext>
            </a:extLst>
          </p:cNvPr>
          <p:cNvSpPr txBox="1"/>
          <p:nvPr/>
        </p:nvSpPr>
        <p:spPr>
          <a:xfrm>
            <a:off x="7691307" y="3340249"/>
            <a:ext cx="3762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Distribution</a:t>
            </a:r>
            <a:r>
              <a:rPr lang="de-DE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feld 23">
            <a:extLst>
              <a:ext uri="{FF2B5EF4-FFF2-40B4-BE49-F238E27FC236}">
                <a16:creationId xmlns:a16="http://schemas.microsoft.com/office/drawing/2014/main" id="{803D1CA6-6BE1-DC55-95F4-F188F0EBE591}"/>
              </a:ext>
            </a:extLst>
          </p:cNvPr>
          <p:cNvSpPr txBox="1"/>
          <p:nvPr/>
        </p:nvSpPr>
        <p:spPr>
          <a:xfrm>
            <a:off x="5810217" y="2420598"/>
            <a:ext cx="376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Puzzolanic</a:t>
            </a:r>
            <a:r>
              <a:rPr lang="en-US" b="1" dirty="0">
                <a:solidFill>
                  <a:schemeClr val="tx2"/>
                </a:solidFill>
              </a:rPr>
              <a:t> reactions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9" name="Textfeld 23">
            <a:extLst>
              <a:ext uri="{FF2B5EF4-FFF2-40B4-BE49-F238E27FC236}">
                <a16:creationId xmlns:a16="http://schemas.microsoft.com/office/drawing/2014/main" id="{6E942A5B-1F51-8DD8-3F6F-FC95D9CD4C09}"/>
              </a:ext>
            </a:extLst>
          </p:cNvPr>
          <p:cNvSpPr txBox="1"/>
          <p:nvPr/>
        </p:nvSpPr>
        <p:spPr>
          <a:xfrm>
            <a:off x="5810217" y="4333672"/>
            <a:ext cx="376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Carbonation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D81B6142-C558-6F5F-862F-BD4D6791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16480" y="6492873"/>
            <a:ext cx="1325245" cy="365125"/>
          </a:xfrm>
        </p:spPr>
        <p:txBody>
          <a:bodyPr/>
          <a:lstStyle/>
          <a:p>
            <a:r>
              <a:rPr lang="en-US" sz="1200" dirty="0"/>
              <a:t>Source : BVK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23272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8541152-D4BD-ED2C-1EDB-3273703F0D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1" imgH="472" progId="TCLayout.ActiveDocument.1">
                  <p:embed/>
                </p:oleObj>
              </mc:Choice>
              <mc:Fallback>
                <p:oleObj name="think-cell Slide" r:id="rId3" imgW="471" imgH="4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8541152-D4BD-ED2C-1EDB-3273703F0D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2768" y="495299"/>
            <a:ext cx="10417569" cy="908050"/>
          </a:xfrm>
        </p:spPr>
        <p:txBody>
          <a:bodyPr vert="horz"/>
          <a:lstStyle/>
          <a:p>
            <a:r>
              <a:rPr lang="en-GB" dirty="0"/>
              <a:t>Reaction quantification </a:t>
            </a:r>
            <a:r>
              <a:rPr lang="en-GB" b="0" dirty="0"/>
              <a:t>(mean values)</a:t>
            </a:r>
            <a:endParaRPr lang="de-DE" b="0" dirty="0"/>
          </a:p>
        </p:txBody>
      </p:sp>
      <p:graphicFrame>
        <p:nvGraphicFramePr>
          <p:cNvPr id="8" name="Inhaltsplatzhalter 8"/>
          <p:cNvGraphicFramePr>
            <a:graphicFrameLocks noGrp="1"/>
          </p:cNvGraphicFramePr>
          <p:nvPr>
            <p:ph idx="1"/>
          </p:nvPr>
        </p:nvGraphicFramePr>
        <p:xfrm>
          <a:off x="238125" y="1131886"/>
          <a:ext cx="11715749" cy="5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E2E1-8AE1-471B-B84C-B6B84B62F2F2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E35678ED-FFFC-E9B2-9994-F7B7564FF464}"/>
              </a:ext>
            </a:extLst>
          </p:cNvPr>
          <p:cNvSpPr txBox="1">
            <a:spLocks/>
          </p:cNvSpPr>
          <p:nvPr/>
        </p:nvSpPr>
        <p:spPr>
          <a:xfrm>
            <a:off x="10240017" y="6492872"/>
            <a:ext cx="1325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ID4096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 : BVK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976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8CB7BD-8C95-2BCC-D192-D69D0EF19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Based on Best-Available-Technique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9214-E7FE-8438-133F-276471830B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Carbon footprint of quick lime – CL90Q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19C7D-AF43-FCB7-EB8A-49C67071E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551" y="6021152"/>
            <a:ext cx="5785963" cy="523220"/>
          </a:xfrm>
          <a:ln w="19050">
            <a:noFill/>
          </a:ln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Source: Carmeuse estimate – based of PFR-kilns – CL90Q-high purity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67C34-90FD-B819-3956-A09E4652797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43BFC-7608-C7F1-9CA6-CB2256F04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0" t="36667" r="33591" b="11986"/>
          <a:stretch/>
        </p:blipFill>
        <p:spPr>
          <a:xfrm>
            <a:off x="814552" y="2133461"/>
            <a:ext cx="5785963" cy="38674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1682BB-8C1D-1166-8B2E-44375E6ADCCD}"/>
              </a:ext>
            </a:extLst>
          </p:cNvPr>
          <p:cNvSpPr txBox="1">
            <a:spLocks/>
          </p:cNvSpPr>
          <p:nvPr/>
        </p:nvSpPr>
        <p:spPr>
          <a:xfrm>
            <a:off x="6800629" y="2133461"/>
            <a:ext cx="5223642" cy="314629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19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42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Life Cycle Inventory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LCI </a:t>
            </a:r>
            <a:r>
              <a:rPr lang="en-US" baseline="-25000" dirty="0">
                <a:solidFill>
                  <a:schemeClr val="tx1"/>
                </a:solidFill>
              </a:rPr>
              <a:t>EuLA2015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>
                <a:solidFill>
                  <a:schemeClr val="accent5"/>
                </a:solidFill>
              </a:rPr>
              <a:t>1.170 kg/T</a:t>
            </a:r>
          </a:p>
          <a:p>
            <a:pPr marL="57308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Peer Review</a:t>
            </a:r>
          </a:p>
          <a:p>
            <a:pPr marL="57308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Downloadable @ GABI</a:t>
            </a:r>
          </a:p>
          <a:p>
            <a:pPr marL="573088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New LCI under construction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Carbonation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40% </a:t>
            </a:r>
            <a:r>
              <a:rPr lang="en-US" baseline="-25000" dirty="0" err="1">
                <a:solidFill>
                  <a:schemeClr val="tx1"/>
                </a:solidFill>
              </a:rPr>
              <a:t>EuLA</a:t>
            </a:r>
            <a:r>
              <a:rPr lang="en-US" baseline="-25000" dirty="0">
                <a:solidFill>
                  <a:schemeClr val="tx1"/>
                </a:solidFill>
              </a:rPr>
              <a:t> – </a:t>
            </a:r>
            <a:r>
              <a:rPr lang="en-US" baseline="-25000" dirty="0" err="1">
                <a:solidFill>
                  <a:schemeClr val="tx1"/>
                </a:solidFill>
              </a:rPr>
              <a:t>S.Haas</a:t>
            </a:r>
            <a:r>
              <a:rPr lang="en-US" baseline="-25000" dirty="0">
                <a:solidFill>
                  <a:schemeClr val="tx1"/>
                </a:solidFill>
              </a:rPr>
              <a:t> &amp; All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dirty="0">
                <a:solidFill>
                  <a:schemeClr val="accent5"/>
                </a:solidFill>
              </a:rPr>
              <a:t>0.314 kg/T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73088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B8F3D80-5B99-09FA-10C2-E437AF3E202A}"/>
              </a:ext>
            </a:extLst>
          </p:cNvPr>
          <p:cNvSpPr txBox="1">
            <a:spLocks/>
          </p:cNvSpPr>
          <p:nvPr/>
        </p:nvSpPr>
        <p:spPr>
          <a:xfrm>
            <a:off x="6800629" y="5438998"/>
            <a:ext cx="5223642" cy="6089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19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42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LCI </a:t>
            </a:r>
            <a:r>
              <a:rPr lang="en-US" baseline="-25000" dirty="0">
                <a:solidFill>
                  <a:schemeClr val="tx1"/>
                </a:solidFill>
              </a:rPr>
              <a:t>CL90-Q soil stab </a:t>
            </a:r>
            <a:r>
              <a:rPr lang="en-US" dirty="0">
                <a:solidFill>
                  <a:schemeClr val="tx1"/>
                </a:solidFill>
              </a:rPr>
              <a:t>= </a:t>
            </a:r>
            <a:r>
              <a:rPr lang="en-US" dirty="0">
                <a:solidFill>
                  <a:schemeClr val="accent5"/>
                </a:solidFill>
              </a:rPr>
              <a:t>0.856 kg/T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93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B0A23A53-0DC4-B5E6-4FB5-787769C8E1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6441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1" imgH="472" progId="TCLayout.ActiveDocument.1">
                  <p:embed/>
                </p:oleObj>
              </mc:Choice>
              <mc:Fallback>
                <p:oleObj name="think-cell Slide" r:id="rId8" imgW="471" imgH="472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B0A23A53-0DC4-B5E6-4FB5-787769C8E1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B34D-FEC6-7DFB-CF7E-7DFFCCD4B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Initiatives on-going : </a:t>
            </a:r>
            <a:r>
              <a:rPr lang="en-US" dirty="0">
                <a:solidFill>
                  <a:schemeClr val="accent5"/>
                </a:solidFill>
              </a:rPr>
              <a:t>Net Zero Carbon </a:t>
            </a:r>
            <a:r>
              <a:rPr lang="en-US" dirty="0"/>
              <a:t>Industry by 2050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6C69F-AF1E-DF09-568B-0CD93289F7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5488A6C6-5F91-B107-8895-1EC58B75F8C6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0855381"/>
              </p:ext>
            </p:extLst>
          </p:nvPr>
        </p:nvGraphicFramePr>
        <p:xfrm>
          <a:off x="1479550" y="1985963"/>
          <a:ext cx="3190875" cy="335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2697F16-C92C-2345-ADA5-C8C2EDB207E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833563" y="5375275"/>
            <a:ext cx="463550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72DC83B0-A0CD-486F-B53B-99180E63EE1D}" type="datetime'''''''''''''''''''''''''''''''''''''''''''''2''022'">
              <a:rPr lang="en-US" altLang="en-US" sz="1400" b="1" smtClean="0">
                <a:solidFill>
                  <a:schemeClr val="tx1"/>
                </a:solidFill>
              </a:rPr>
              <a:pPr/>
              <a:t>2022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AE7AAB-E4DC-0EB4-B5A1-1AF4CA0FB97C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843213" y="5375275"/>
            <a:ext cx="463550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DCCC6ABA-1595-4D82-842C-B149B8F415A6}" type="datetime'''2''''''''''''0''''3''''''0'">
              <a:rPr lang="en-US" altLang="en-US" sz="1400" b="1" smtClean="0">
                <a:solidFill>
                  <a:schemeClr val="tx1"/>
                </a:solidFill>
              </a:rPr>
              <a:pPr/>
              <a:t>2030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27098A-6B5A-BBDF-AA4C-2173D835E9C2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851275" y="5375275"/>
            <a:ext cx="463550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D2F9042C-9873-48C2-A58D-725109D21087}" type="datetime'''''''''2''''''''0''5''''''''''''''''''0'''''''">
              <a:rPr lang="en-US" altLang="en-US" sz="1400" b="1" smtClean="0">
                <a:solidFill>
                  <a:schemeClr val="tx1"/>
                </a:solidFill>
              </a:rPr>
              <a:pPr/>
              <a:t>2050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598B98-CF96-24F6-54B3-74589787A030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762000" y="3179763"/>
            <a:ext cx="881063" cy="2127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fld id="{096248F2-A7DE-4484-A80E-F07EE371640F}" type="datetime'''''''C''O2''''/''''''''''''''''''T'' ''''''''l''''''i''m''e'">
              <a:rPr lang="en-US" altLang="en-US" sz="1400" smtClean="0">
                <a:solidFill>
                  <a:schemeClr val="tx1"/>
                </a:solidFill>
              </a:rPr>
              <a:pPr/>
              <a:t>CO2/T lime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C1B4B0DF-B41B-CB7B-CD69-C601E7B994A6}"/>
              </a:ext>
            </a:extLst>
          </p:cNvPr>
          <p:cNvSpPr txBox="1">
            <a:spLocks/>
          </p:cNvSpPr>
          <p:nvPr/>
        </p:nvSpPr>
        <p:spPr>
          <a:xfrm>
            <a:off x="814551" y="6021152"/>
            <a:ext cx="5785963" cy="523220"/>
          </a:xfrm>
          <a:prstGeom prst="rect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19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42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Source: Carmeuse estimate – own assumptions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4" name="Content Placeholder 3">
            <a:extLst>
              <a:ext uri="{FF2B5EF4-FFF2-40B4-BE49-F238E27FC236}">
                <a16:creationId xmlns:a16="http://schemas.microsoft.com/office/drawing/2014/main" id="{EF90A393-2E74-1BBD-F7B9-B4A057166632}"/>
              </a:ext>
            </a:extLst>
          </p:cNvPr>
          <p:cNvSpPr txBox="1">
            <a:spLocks/>
          </p:cNvSpPr>
          <p:nvPr/>
        </p:nvSpPr>
        <p:spPr>
          <a:xfrm>
            <a:off x="6003158" y="2672391"/>
            <a:ext cx="5223642" cy="231260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19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421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A lot of initiatives on-going on …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Carbon Capture </a:t>
            </a:r>
            <a:r>
              <a:rPr lang="en-US" dirty="0">
                <a:solidFill>
                  <a:schemeClr val="accent5"/>
                </a:solidFill>
              </a:rPr>
              <a:t>Utilization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Carbon Capture </a:t>
            </a:r>
            <a:r>
              <a:rPr lang="en-US" dirty="0">
                <a:solidFill>
                  <a:schemeClr val="accent5"/>
                </a:solidFill>
              </a:rPr>
              <a:t>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D1652-22ED-EC86-B8AC-52B2224BB18C}"/>
              </a:ext>
            </a:extLst>
          </p:cNvPr>
          <p:cNvSpPr txBox="1"/>
          <p:nvPr/>
        </p:nvSpPr>
        <p:spPr>
          <a:xfrm>
            <a:off x="8256608" y="5700531"/>
            <a:ext cx="16953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ighlight>
                  <a:srgbClr val="FFFF00"/>
                </a:highlight>
                <a:ea typeface="Tahoma"/>
                <a:cs typeface="Tahoma"/>
              </a:rPr>
              <a:t>VIP meeting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6173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12192-7268-1332-1039-6A4BD6AF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211" y="2993923"/>
            <a:ext cx="10540590" cy="321637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98217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80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30" y="938422"/>
            <a:ext cx="11150670" cy="597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30" y="938422"/>
            <a:ext cx="11150670" cy="5979976"/>
          </a:xfrm>
          <a:prstGeom prst="rect">
            <a:avLst/>
          </a:prstGeom>
        </p:spPr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795464" y="5961269"/>
            <a:ext cx="255277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>
                <a:solidFill>
                  <a:schemeClr val="accent3"/>
                </a:solidFill>
                <a:latin typeface="DIN Offc" panose="020B0504020101020102" pitchFamily="34" charset="0"/>
              </a:rPr>
              <a:t>Carmeuse locations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882" y="6125383"/>
            <a:ext cx="174696" cy="61912"/>
          </a:xfrm>
          <a:prstGeom prst="rect">
            <a:avLst/>
          </a:prstGeom>
          <a:solidFill>
            <a:srgbClr val="159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8" name="Group 7"/>
          <p:cNvGrpSpPr/>
          <p:nvPr/>
        </p:nvGrpSpPr>
        <p:grpSpPr>
          <a:xfrm>
            <a:off x="469882" y="6222880"/>
            <a:ext cx="2878352" cy="341632"/>
            <a:chOff x="1210112" y="6106766"/>
            <a:chExt cx="2878352" cy="341632"/>
          </a:xfrm>
        </p:grpSpPr>
        <p:sp>
          <p:nvSpPr>
            <p:cNvPr id="11" name="Text Placeholder 7"/>
            <p:cNvSpPr txBox="1">
              <a:spLocks/>
            </p:cNvSpPr>
            <p:nvPr/>
          </p:nvSpPr>
          <p:spPr>
            <a:xfrm>
              <a:off x="1535694" y="6106766"/>
              <a:ext cx="2552770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800">
                  <a:solidFill>
                    <a:schemeClr val="accent3"/>
                  </a:solidFill>
                  <a:latin typeface="DIN Offc" panose="020B0504020101020102" pitchFamily="34" charset="0"/>
                </a:rPr>
                <a:t>Countries customers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10112" y="6231365"/>
              <a:ext cx="174696" cy="61912"/>
            </a:xfrm>
            <a:prstGeom prst="rect">
              <a:avLst/>
            </a:prstGeom>
            <a:solidFill>
              <a:srgbClr val="F68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C696AC-6FF2-0A6A-0DEB-30ABAE92C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523220"/>
          </a:xfrm>
        </p:spPr>
        <p:txBody>
          <a:bodyPr/>
          <a:lstStyle/>
          <a:p>
            <a:r>
              <a:rPr lang="en-US"/>
              <a:t>WE ARE A GLOBAL LEADER</a:t>
            </a:r>
          </a:p>
        </p:txBody>
      </p:sp>
    </p:spTree>
    <p:extLst>
      <p:ext uri="{BB962C8B-B14F-4D97-AF65-F5344CB8AC3E}">
        <p14:creationId xmlns:p14="http://schemas.microsoft.com/office/powerpoint/2010/main" val="4206841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F634C-E491-D5FF-0797-13B042C0BE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 anchorCtr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RECENT ACQUISITIONS</a:t>
            </a:r>
            <a:endParaRPr lang="en-US" b="1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D5F90C-5E8B-6AE0-A33E-1C66ADCE3141}"/>
              </a:ext>
            </a:extLst>
          </p:cNvPr>
          <p:cNvSpPr/>
          <p:nvPr/>
        </p:nvSpPr>
        <p:spPr>
          <a:xfrm>
            <a:off x="2350467" y="1743052"/>
            <a:ext cx="1601906" cy="2042865"/>
          </a:xfrm>
          <a:prstGeom prst="roundRect">
            <a:avLst>
              <a:gd name="adj" fmla="val 882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6" name="Rectangle 51">
            <a:extLst>
              <a:ext uri="{FF2B5EF4-FFF2-40B4-BE49-F238E27FC236}">
                <a16:creationId xmlns:a16="http://schemas.microsoft.com/office/drawing/2014/main" id="{C7495B42-FBA6-40C2-A6C1-067D86A945E0}"/>
              </a:ext>
            </a:extLst>
          </p:cNvPr>
          <p:cNvSpPr/>
          <p:nvPr/>
        </p:nvSpPr>
        <p:spPr>
          <a:xfrm>
            <a:off x="2868294" y="2281745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JUN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35E29-8082-D60F-2BDA-75809F13A777}"/>
              </a:ext>
            </a:extLst>
          </p:cNvPr>
          <p:cNvSpPr/>
          <p:nvPr/>
        </p:nvSpPr>
        <p:spPr>
          <a:xfrm>
            <a:off x="2368817" y="2481636"/>
            <a:ext cx="1564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STT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CANADA</a:t>
            </a:r>
          </a:p>
        </p:txBody>
      </p:sp>
      <p:sp>
        <p:nvSpPr>
          <p:cNvPr id="8" name="Rectangle 51">
            <a:extLst>
              <a:ext uri="{FF2B5EF4-FFF2-40B4-BE49-F238E27FC236}">
                <a16:creationId xmlns:a16="http://schemas.microsoft.com/office/drawing/2014/main" id="{4C40E44E-2A06-F6E1-0E0A-F56CF54CF553}"/>
              </a:ext>
            </a:extLst>
          </p:cNvPr>
          <p:cNvSpPr/>
          <p:nvPr/>
        </p:nvSpPr>
        <p:spPr>
          <a:xfrm>
            <a:off x="2868294" y="3062662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DEC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EC073F-8D14-32F9-D692-B2E903071A64}"/>
              </a:ext>
            </a:extLst>
          </p:cNvPr>
          <p:cNvSpPr/>
          <p:nvPr/>
        </p:nvSpPr>
        <p:spPr>
          <a:xfrm>
            <a:off x="2368818" y="3262553"/>
            <a:ext cx="15717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OXIDOS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BRAZIL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FEEB10-8A43-071E-8043-521EB0D0B5CC}"/>
              </a:ext>
            </a:extLst>
          </p:cNvPr>
          <p:cNvSpPr/>
          <p:nvPr/>
        </p:nvSpPr>
        <p:spPr>
          <a:xfrm>
            <a:off x="735112" y="1743052"/>
            <a:ext cx="1601906" cy="1259093"/>
          </a:xfrm>
          <a:prstGeom prst="roundRect">
            <a:avLst>
              <a:gd name="adj" fmla="val 882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11" name="Rectangle 51">
            <a:extLst>
              <a:ext uri="{FF2B5EF4-FFF2-40B4-BE49-F238E27FC236}">
                <a16:creationId xmlns:a16="http://schemas.microsoft.com/office/drawing/2014/main" id="{0A15F413-FC5D-35C9-90E6-30101B22779F}"/>
              </a:ext>
            </a:extLst>
          </p:cNvPr>
          <p:cNvSpPr/>
          <p:nvPr/>
        </p:nvSpPr>
        <p:spPr>
          <a:xfrm>
            <a:off x="1252938" y="2281745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SEP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E2904-B2EB-3920-0724-5C9E3610749B}"/>
              </a:ext>
            </a:extLst>
          </p:cNvPr>
          <p:cNvSpPr/>
          <p:nvPr/>
        </p:nvSpPr>
        <p:spPr>
          <a:xfrm>
            <a:off x="753463" y="2481636"/>
            <a:ext cx="156035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GOLDEN LIME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THAILAND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B92F74-30F3-F3C0-5A1E-23DF2AC8C66E}"/>
              </a:ext>
            </a:extLst>
          </p:cNvPr>
          <p:cNvSpPr/>
          <p:nvPr/>
        </p:nvSpPr>
        <p:spPr>
          <a:xfrm>
            <a:off x="3965822" y="1743052"/>
            <a:ext cx="1601906" cy="2764426"/>
          </a:xfrm>
          <a:prstGeom prst="roundRect">
            <a:avLst>
              <a:gd name="adj" fmla="val 882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14" name="Rectangle 51">
            <a:extLst>
              <a:ext uri="{FF2B5EF4-FFF2-40B4-BE49-F238E27FC236}">
                <a16:creationId xmlns:a16="http://schemas.microsoft.com/office/drawing/2014/main" id="{86BA3D64-0D14-0D53-A652-A54C8506D7BC}"/>
              </a:ext>
            </a:extLst>
          </p:cNvPr>
          <p:cNvSpPr/>
          <p:nvPr/>
        </p:nvSpPr>
        <p:spPr>
          <a:xfrm>
            <a:off x="4483649" y="2281745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MAR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15" name="Rectangle 51">
            <a:extLst>
              <a:ext uri="{FF2B5EF4-FFF2-40B4-BE49-F238E27FC236}">
                <a16:creationId xmlns:a16="http://schemas.microsoft.com/office/drawing/2014/main" id="{55C69262-B3F6-5238-9FAB-F3659921A4B5}"/>
              </a:ext>
            </a:extLst>
          </p:cNvPr>
          <p:cNvSpPr/>
          <p:nvPr/>
        </p:nvSpPr>
        <p:spPr>
          <a:xfrm>
            <a:off x="4483649" y="3062662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MAR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601DB0-08F0-03CE-D753-459D0C9D92FF}"/>
              </a:ext>
            </a:extLst>
          </p:cNvPr>
          <p:cNvSpPr/>
          <p:nvPr/>
        </p:nvSpPr>
        <p:spPr>
          <a:xfrm>
            <a:off x="3984172" y="3262553"/>
            <a:ext cx="1563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HURON LIME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</a:p>
        </p:txBody>
      </p:sp>
      <p:sp>
        <p:nvSpPr>
          <p:cNvPr id="17" name="Rectangle 51">
            <a:extLst>
              <a:ext uri="{FF2B5EF4-FFF2-40B4-BE49-F238E27FC236}">
                <a16:creationId xmlns:a16="http://schemas.microsoft.com/office/drawing/2014/main" id="{E229B285-C898-7570-9CA6-F072510BFE02}"/>
              </a:ext>
            </a:extLst>
          </p:cNvPr>
          <p:cNvSpPr/>
          <p:nvPr/>
        </p:nvSpPr>
        <p:spPr>
          <a:xfrm>
            <a:off x="4483649" y="3843579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MAY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FBB1D-E330-7382-8132-EE36FBC5BD59}"/>
              </a:ext>
            </a:extLst>
          </p:cNvPr>
          <p:cNvSpPr/>
          <p:nvPr/>
        </p:nvSpPr>
        <p:spPr>
          <a:xfrm>
            <a:off x="3984173" y="4043470"/>
            <a:ext cx="15636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MINTEK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620EB8-CC7F-A1E2-9ABE-928CACAF16E0}"/>
              </a:ext>
            </a:extLst>
          </p:cNvPr>
          <p:cNvSpPr/>
          <p:nvPr/>
        </p:nvSpPr>
        <p:spPr>
          <a:xfrm>
            <a:off x="5581178" y="1743052"/>
            <a:ext cx="1601906" cy="4516700"/>
          </a:xfrm>
          <a:prstGeom prst="roundRect">
            <a:avLst>
              <a:gd name="adj" fmla="val 882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20" name="Rectangle 51">
            <a:extLst>
              <a:ext uri="{FF2B5EF4-FFF2-40B4-BE49-F238E27FC236}">
                <a16:creationId xmlns:a16="http://schemas.microsoft.com/office/drawing/2014/main" id="{6398CD87-14A1-4FFE-35F1-EDF581B46254}"/>
              </a:ext>
            </a:extLst>
          </p:cNvPr>
          <p:cNvSpPr/>
          <p:nvPr/>
        </p:nvSpPr>
        <p:spPr>
          <a:xfrm>
            <a:off x="6099004" y="2281745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FEB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D42EC-3922-67DD-5ACD-77C3E4AEF14E}"/>
              </a:ext>
            </a:extLst>
          </p:cNvPr>
          <p:cNvSpPr/>
          <p:nvPr/>
        </p:nvSpPr>
        <p:spPr>
          <a:xfrm>
            <a:off x="5599528" y="2481636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YAGER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</a:p>
        </p:txBody>
      </p:sp>
      <p:sp>
        <p:nvSpPr>
          <p:cNvPr id="22" name="Rectangle 51">
            <a:extLst>
              <a:ext uri="{FF2B5EF4-FFF2-40B4-BE49-F238E27FC236}">
                <a16:creationId xmlns:a16="http://schemas.microsoft.com/office/drawing/2014/main" id="{B0F902BC-AFEB-AF91-527F-A35CEC8D5016}"/>
              </a:ext>
            </a:extLst>
          </p:cNvPr>
          <p:cNvSpPr/>
          <p:nvPr/>
        </p:nvSpPr>
        <p:spPr>
          <a:xfrm>
            <a:off x="6099004" y="3062662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MAR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70DBFF-14E6-A62F-A97C-1DF0DA849063}"/>
              </a:ext>
            </a:extLst>
          </p:cNvPr>
          <p:cNvSpPr/>
          <p:nvPr/>
        </p:nvSpPr>
        <p:spPr>
          <a:xfrm>
            <a:off x="5599528" y="3262553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CAL ARCO IRIS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BRAZIL</a:t>
            </a:r>
          </a:p>
        </p:txBody>
      </p:sp>
      <p:sp>
        <p:nvSpPr>
          <p:cNvPr id="24" name="Rectangle 51">
            <a:extLst>
              <a:ext uri="{FF2B5EF4-FFF2-40B4-BE49-F238E27FC236}">
                <a16:creationId xmlns:a16="http://schemas.microsoft.com/office/drawing/2014/main" id="{FFD7F578-E9BD-D6C0-9D13-C2860FC15F86}"/>
              </a:ext>
            </a:extLst>
          </p:cNvPr>
          <p:cNvSpPr/>
          <p:nvPr/>
        </p:nvSpPr>
        <p:spPr>
          <a:xfrm>
            <a:off x="6099004" y="3843579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MAR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467F23-8C99-3275-B931-4766E27F529D}"/>
              </a:ext>
            </a:extLst>
          </p:cNvPr>
          <p:cNvSpPr/>
          <p:nvPr/>
        </p:nvSpPr>
        <p:spPr>
          <a:xfrm>
            <a:off x="5599528" y="4043470"/>
            <a:ext cx="15603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UNICALCE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50" kern="0" dirty="0">
                <a:solidFill>
                  <a:schemeClr val="accent3"/>
                </a:solidFill>
                <a:latin typeface="DIN Offc" panose="020B0504020101020102" pitchFamily="34" charset="0"/>
              </a:rPr>
              <a:t>(</a:t>
            </a:r>
            <a:r>
              <a:rPr lang="en-US" sz="1050" kern="0" dirty="0">
                <a:solidFill>
                  <a:schemeClr val="accent3"/>
                </a:solidFill>
                <a:latin typeface="DIN Offc" panose="020B0504020101020102" pitchFamily="34" charset="0"/>
              </a:rPr>
              <a:t>additional shares)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en-US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ITALY</a:t>
            </a:r>
          </a:p>
        </p:txBody>
      </p:sp>
      <p:sp>
        <p:nvSpPr>
          <p:cNvPr id="26" name="Rectangle 51">
            <a:extLst>
              <a:ext uri="{FF2B5EF4-FFF2-40B4-BE49-F238E27FC236}">
                <a16:creationId xmlns:a16="http://schemas.microsoft.com/office/drawing/2014/main" id="{A3E0C672-3BF2-5B18-7466-7492EFE78EC5}"/>
              </a:ext>
            </a:extLst>
          </p:cNvPr>
          <p:cNvSpPr/>
          <p:nvPr/>
        </p:nvSpPr>
        <p:spPr>
          <a:xfrm>
            <a:off x="6099004" y="4794062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APR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4E21EF-D282-3170-F74E-B2C240E35CEC}"/>
              </a:ext>
            </a:extLst>
          </p:cNvPr>
          <p:cNvSpPr/>
          <p:nvPr/>
        </p:nvSpPr>
        <p:spPr>
          <a:xfrm>
            <a:off x="5599528" y="4993953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CHEMLIME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</a:p>
        </p:txBody>
      </p:sp>
      <p:sp>
        <p:nvSpPr>
          <p:cNvPr id="28" name="Rectangle 51">
            <a:extLst>
              <a:ext uri="{FF2B5EF4-FFF2-40B4-BE49-F238E27FC236}">
                <a16:creationId xmlns:a16="http://schemas.microsoft.com/office/drawing/2014/main" id="{3C819E7D-F5C8-5A2E-1D8C-CA464B8AC851}"/>
              </a:ext>
            </a:extLst>
          </p:cNvPr>
          <p:cNvSpPr/>
          <p:nvPr/>
        </p:nvSpPr>
        <p:spPr>
          <a:xfrm>
            <a:off x="6099004" y="5574977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JUN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AC8293-64B9-1511-583C-193A30B50EE8}"/>
              </a:ext>
            </a:extLst>
          </p:cNvPr>
          <p:cNvSpPr/>
          <p:nvPr/>
        </p:nvSpPr>
        <p:spPr>
          <a:xfrm>
            <a:off x="5599528" y="5774868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AGROFORCE</a:t>
            </a:r>
          </a:p>
          <a:p>
            <a:pPr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HUNGARY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DE5DDF-DAD3-4EBF-EC85-B209247C03A0}"/>
              </a:ext>
            </a:extLst>
          </p:cNvPr>
          <p:cNvSpPr/>
          <p:nvPr/>
        </p:nvSpPr>
        <p:spPr>
          <a:xfrm>
            <a:off x="7196533" y="1743051"/>
            <a:ext cx="1601906" cy="2961691"/>
          </a:xfrm>
          <a:prstGeom prst="roundRect">
            <a:avLst>
              <a:gd name="adj" fmla="val 882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15AA9D03-CE10-C39D-8477-A911C3EB2A9B}"/>
              </a:ext>
            </a:extLst>
          </p:cNvPr>
          <p:cNvSpPr/>
          <p:nvPr/>
        </p:nvSpPr>
        <p:spPr>
          <a:xfrm>
            <a:off x="7714359" y="2281745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FEB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0B928B-523F-846A-998E-19DEE18E8FA5}"/>
              </a:ext>
            </a:extLst>
          </p:cNvPr>
          <p:cNvSpPr/>
          <p:nvPr/>
        </p:nvSpPr>
        <p:spPr>
          <a:xfrm>
            <a:off x="7214883" y="2481636"/>
            <a:ext cx="15603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OHIO RIVER AGGREGATES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33" name="Rectangle 51">
            <a:extLst>
              <a:ext uri="{FF2B5EF4-FFF2-40B4-BE49-F238E27FC236}">
                <a16:creationId xmlns:a16="http://schemas.microsoft.com/office/drawing/2014/main" id="{CBEE7191-5743-C208-41B3-7F20F25EC027}"/>
              </a:ext>
            </a:extLst>
          </p:cNvPr>
          <p:cNvSpPr/>
          <p:nvPr/>
        </p:nvSpPr>
        <p:spPr>
          <a:xfrm>
            <a:off x="7714359" y="3253162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FEB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958698-9E63-08A3-75D4-CE2B699673C9}"/>
              </a:ext>
            </a:extLst>
          </p:cNvPr>
          <p:cNvSpPr/>
          <p:nvPr/>
        </p:nvSpPr>
        <p:spPr>
          <a:xfrm>
            <a:off x="7214883" y="3453053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TENERA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HQ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35" name="Rectangle 51">
            <a:extLst>
              <a:ext uri="{FF2B5EF4-FFF2-40B4-BE49-F238E27FC236}">
                <a16:creationId xmlns:a16="http://schemas.microsoft.com/office/drawing/2014/main" id="{964D991A-4EBD-CDFA-F57A-E7DFB1D825AB}"/>
              </a:ext>
            </a:extLst>
          </p:cNvPr>
          <p:cNvSpPr/>
          <p:nvPr/>
        </p:nvSpPr>
        <p:spPr>
          <a:xfrm>
            <a:off x="7714359" y="4034079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APR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D2E066-250E-6386-26A8-05CC49AB8F77}"/>
              </a:ext>
            </a:extLst>
          </p:cNvPr>
          <p:cNvSpPr/>
          <p:nvPr/>
        </p:nvSpPr>
        <p:spPr>
          <a:xfrm>
            <a:off x="7214883" y="4233970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THAI MARBLE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CMEA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71AA3E-D1D2-150C-73CA-129447837748}"/>
              </a:ext>
            </a:extLst>
          </p:cNvPr>
          <p:cNvSpPr/>
          <p:nvPr/>
        </p:nvSpPr>
        <p:spPr>
          <a:xfrm>
            <a:off x="8811888" y="1743052"/>
            <a:ext cx="1601906" cy="3750142"/>
          </a:xfrm>
          <a:prstGeom prst="roundRect">
            <a:avLst>
              <a:gd name="adj" fmla="val 882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94B7D8-B1A0-DACE-6082-7D7913A6F2B7}"/>
              </a:ext>
            </a:extLst>
          </p:cNvPr>
          <p:cNvSpPr/>
          <p:nvPr/>
        </p:nvSpPr>
        <p:spPr>
          <a:xfrm>
            <a:off x="8830239" y="2481636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SOCHA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TUNISIA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39" name="Rectangle 51">
            <a:extLst>
              <a:ext uri="{FF2B5EF4-FFF2-40B4-BE49-F238E27FC236}">
                <a16:creationId xmlns:a16="http://schemas.microsoft.com/office/drawing/2014/main" id="{D20F6CA2-72B4-8430-5091-6180353E930D}"/>
              </a:ext>
            </a:extLst>
          </p:cNvPr>
          <p:cNvSpPr/>
          <p:nvPr/>
        </p:nvSpPr>
        <p:spPr>
          <a:xfrm>
            <a:off x="9329714" y="3062662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AUG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315433-7B6E-0089-8C00-D0F07335312C}"/>
              </a:ext>
            </a:extLst>
          </p:cNvPr>
          <p:cNvSpPr/>
          <p:nvPr/>
        </p:nvSpPr>
        <p:spPr>
          <a:xfrm>
            <a:off x="8830239" y="3262553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LINWOOD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41" name="Rectangle 51">
            <a:extLst>
              <a:ext uri="{FF2B5EF4-FFF2-40B4-BE49-F238E27FC236}">
                <a16:creationId xmlns:a16="http://schemas.microsoft.com/office/drawing/2014/main" id="{B57A08A2-7A57-C0DB-B87E-84DD1365C586}"/>
              </a:ext>
            </a:extLst>
          </p:cNvPr>
          <p:cNvSpPr/>
          <p:nvPr/>
        </p:nvSpPr>
        <p:spPr>
          <a:xfrm>
            <a:off x="9329714" y="3843579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SEP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14E18E-676F-E8DF-FAB5-4C34A3FBE270}"/>
              </a:ext>
            </a:extLst>
          </p:cNvPr>
          <p:cNvSpPr/>
          <p:nvPr/>
        </p:nvSpPr>
        <p:spPr>
          <a:xfrm>
            <a:off x="8830239" y="4043470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JONICK DOCK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43" name="Rectangle 51">
            <a:extLst>
              <a:ext uri="{FF2B5EF4-FFF2-40B4-BE49-F238E27FC236}">
                <a16:creationId xmlns:a16="http://schemas.microsoft.com/office/drawing/2014/main" id="{F772A0E9-9332-F2B7-9CE5-B95562A97AEF}"/>
              </a:ext>
            </a:extLst>
          </p:cNvPr>
          <p:cNvSpPr/>
          <p:nvPr/>
        </p:nvSpPr>
        <p:spPr>
          <a:xfrm>
            <a:off x="9329714" y="4624496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DEC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942A99A-BD5B-6512-2242-0AACDD043451}"/>
              </a:ext>
            </a:extLst>
          </p:cNvPr>
          <p:cNvSpPr/>
          <p:nvPr/>
        </p:nvSpPr>
        <p:spPr>
          <a:xfrm>
            <a:off x="8830239" y="4824387"/>
            <a:ext cx="15603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SCHLEGEL SAND AND GRAVEL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US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077989F-3850-91C3-9E69-4CC97BB45314}"/>
              </a:ext>
            </a:extLst>
          </p:cNvPr>
          <p:cNvSpPr/>
          <p:nvPr/>
        </p:nvSpPr>
        <p:spPr>
          <a:xfrm>
            <a:off x="10427243" y="1743053"/>
            <a:ext cx="1601906" cy="1259092"/>
          </a:xfrm>
          <a:prstGeom prst="roundRect">
            <a:avLst>
              <a:gd name="adj" fmla="val 882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46" name="Rectangle 51">
            <a:extLst>
              <a:ext uri="{FF2B5EF4-FFF2-40B4-BE49-F238E27FC236}">
                <a16:creationId xmlns:a16="http://schemas.microsoft.com/office/drawing/2014/main" id="{408E248C-4887-A2EA-96BD-172D77A828AA}"/>
              </a:ext>
            </a:extLst>
          </p:cNvPr>
          <p:cNvSpPr/>
          <p:nvPr/>
        </p:nvSpPr>
        <p:spPr>
          <a:xfrm>
            <a:off x="10945070" y="2281745"/>
            <a:ext cx="542615" cy="1904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FEB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E5570D-051E-8ACE-D805-FCD3E969D4C0}"/>
              </a:ext>
            </a:extLst>
          </p:cNvPr>
          <p:cNvSpPr/>
          <p:nvPr/>
        </p:nvSpPr>
        <p:spPr>
          <a:xfrm>
            <a:off x="10445594" y="2481636"/>
            <a:ext cx="15603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GREEN FIELD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SENEGAL</a:t>
            </a:r>
            <a:endParaRPr lang="fr-FR" sz="1200" b="1" kern="0" dirty="0">
              <a:solidFill>
                <a:schemeClr val="accent3"/>
              </a:solidFill>
              <a:latin typeface="DIN Offc" panose="020B0504020101020102" pitchFamily="34" charset="0"/>
            </a:endParaRPr>
          </a:p>
        </p:txBody>
      </p:sp>
      <p:sp>
        <p:nvSpPr>
          <p:cNvPr id="48" name="Arrow: Pentagon 47">
            <a:extLst>
              <a:ext uri="{FF2B5EF4-FFF2-40B4-BE49-F238E27FC236}">
                <a16:creationId xmlns:a16="http://schemas.microsoft.com/office/drawing/2014/main" id="{1B926263-7EFD-A6BC-85B1-342C5EF60660}"/>
              </a:ext>
            </a:extLst>
          </p:cNvPr>
          <p:cNvSpPr/>
          <p:nvPr/>
        </p:nvSpPr>
        <p:spPr>
          <a:xfrm rot="5400000" flipV="1">
            <a:off x="1236464" y="1122061"/>
            <a:ext cx="599205" cy="1601909"/>
          </a:xfrm>
          <a:prstGeom prst="homePlate">
            <a:avLst>
              <a:gd name="adj" fmla="val 38873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sz="1600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D2441997-9846-329E-5B80-6389009EE7CC}"/>
              </a:ext>
            </a:extLst>
          </p:cNvPr>
          <p:cNvSpPr/>
          <p:nvPr/>
        </p:nvSpPr>
        <p:spPr>
          <a:xfrm rot="5400000" flipV="1">
            <a:off x="2851388" y="1122060"/>
            <a:ext cx="599205" cy="1601907"/>
          </a:xfrm>
          <a:prstGeom prst="homePlate">
            <a:avLst>
              <a:gd name="adj" fmla="val 38873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sz="1600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0" name="Arrow: Pentagon 49">
            <a:extLst>
              <a:ext uri="{FF2B5EF4-FFF2-40B4-BE49-F238E27FC236}">
                <a16:creationId xmlns:a16="http://schemas.microsoft.com/office/drawing/2014/main" id="{30E5EAC4-9C4B-81F0-0551-CCB3588EE440}"/>
              </a:ext>
            </a:extLst>
          </p:cNvPr>
          <p:cNvSpPr/>
          <p:nvPr/>
        </p:nvSpPr>
        <p:spPr>
          <a:xfrm rot="5400000" flipV="1">
            <a:off x="4467173" y="1122064"/>
            <a:ext cx="599205" cy="1601903"/>
          </a:xfrm>
          <a:prstGeom prst="homePlate">
            <a:avLst>
              <a:gd name="adj" fmla="val 38873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sz="1600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4F0BE960-C83B-CEC6-2FBC-07D3BD646408}"/>
              </a:ext>
            </a:extLst>
          </p:cNvPr>
          <p:cNvSpPr/>
          <p:nvPr/>
        </p:nvSpPr>
        <p:spPr>
          <a:xfrm rot="5400000" flipV="1">
            <a:off x="6082526" y="1122061"/>
            <a:ext cx="599205" cy="1601907"/>
          </a:xfrm>
          <a:prstGeom prst="homePlate">
            <a:avLst>
              <a:gd name="adj" fmla="val 38873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sz="1600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B1C85D44-F0EB-7CED-ADE4-7CD10AAA6397}"/>
              </a:ext>
            </a:extLst>
          </p:cNvPr>
          <p:cNvSpPr/>
          <p:nvPr/>
        </p:nvSpPr>
        <p:spPr>
          <a:xfrm rot="5400000" flipV="1">
            <a:off x="7697881" y="1122062"/>
            <a:ext cx="599205" cy="1601907"/>
          </a:xfrm>
          <a:prstGeom prst="homePlate">
            <a:avLst>
              <a:gd name="adj" fmla="val 38873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sz="1600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B6026DBC-86D0-FD3D-76D6-85A2671250DD}"/>
              </a:ext>
            </a:extLst>
          </p:cNvPr>
          <p:cNvSpPr/>
          <p:nvPr/>
        </p:nvSpPr>
        <p:spPr>
          <a:xfrm rot="5400000" flipV="1">
            <a:off x="9313235" y="1122062"/>
            <a:ext cx="599205" cy="1601907"/>
          </a:xfrm>
          <a:prstGeom prst="homePlate">
            <a:avLst>
              <a:gd name="adj" fmla="val 38873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sz="1600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86AB65F-753A-7651-F54F-0DB5A57256E3}"/>
              </a:ext>
            </a:extLst>
          </p:cNvPr>
          <p:cNvSpPr/>
          <p:nvPr/>
        </p:nvSpPr>
        <p:spPr>
          <a:xfrm>
            <a:off x="1104430" y="1720504"/>
            <a:ext cx="862832" cy="268186"/>
          </a:xfrm>
          <a:prstGeom prst="rect">
            <a:avLst/>
          </a:prstGeom>
          <a:noFill/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20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2016</a:t>
            </a:r>
            <a:endParaRPr lang="fr-FR" sz="28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D88B18B-8F6E-DC7D-8922-7D11DAD0D7C7}"/>
              </a:ext>
            </a:extLst>
          </p:cNvPr>
          <p:cNvSpPr/>
          <p:nvPr/>
        </p:nvSpPr>
        <p:spPr>
          <a:xfrm>
            <a:off x="2719574" y="1720504"/>
            <a:ext cx="862832" cy="268186"/>
          </a:xfrm>
          <a:prstGeom prst="rect">
            <a:avLst/>
          </a:prstGeom>
          <a:noFill/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20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2017</a:t>
            </a:r>
            <a:endParaRPr lang="fr-FR" sz="28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2751403-1E5D-30BB-A20F-A6C576401CBC}"/>
              </a:ext>
            </a:extLst>
          </p:cNvPr>
          <p:cNvSpPr/>
          <p:nvPr/>
        </p:nvSpPr>
        <p:spPr>
          <a:xfrm>
            <a:off x="4333975" y="1720504"/>
            <a:ext cx="862832" cy="268186"/>
          </a:xfrm>
          <a:prstGeom prst="rect">
            <a:avLst/>
          </a:prstGeom>
          <a:noFill/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20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2018</a:t>
            </a:r>
            <a:endParaRPr lang="fr-FR" sz="28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93EBC06-0E26-83AF-89A8-6EECAA0CC6F1}"/>
              </a:ext>
            </a:extLst>
          </p:cNvPr>
          <p:cNvSpPr/>
          <p:nvPr/>
        </p:nvSpPr>
        <p:spPr>
          <a:xfrm>
            <a:off x="5948747" y="1720504"/>
            <a:ext cx="862832" cy="268186"/>
          </a:xfrm>
          <a:prstGeom prst="rect">
            <a:avLst/>
          </a:prstGeom>
          <a:noFill/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20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2019</a:t>
            </a:r>
            <a:endParaRPr lang="fr-FR" sz="28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EAE41D9-99F9-98E9-C0CB-3F466E797A1B}"/>
              </a:ext>
            </a:extLst>
          </p:cNvPr>
          <p:cNvSpPr/>
          <p:nvPr/>
        </p:nvSpPr>
        <p:spPr>
          <a:xfrm>
            <a:off x="7563519" y="1720504"/>
            <a:ext cx="862832" cy="268186"/>
          </a:xfrm>
          <a:prstGeom prst="rect">
            <a:avLst/>
          </a:prstGeom>
          <a:noFill/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20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2020</a:t>
            </a:r>
            <a:endParaRPr lang="fr-FR" sz="28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9B4FD15-AEC3-5FEC-7F71-4ECD5572D75D}"/>
              </a:ext>
            </a:extLst>
          </p:cNvPr>
          <p:cNvSpPr/>
          <p:nvPr/>
        </p:nvSpPr>
        <p:spPr>
          <a:xfrm>
            <a:off x="9178294" y="1720504"/>
            <a:ext cx="862832" cy="268186"/>
          </a:xfrm>
          <a:prstGeom prst="rect">
            <a:avLst/>
          </a:prstGeom>
          <a:noFill/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20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2021</a:t>
            </a:r>
            <a:endParaRPr lang="fr-FR" sz="28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7826F0BB-8B35-8B43-BF24-6C7A6AD85CF8}"/>
              </a:ext>
            </a:extLst>
          </p:cNvPr>
          <p:cNvSpPr/>
          <p:nvPr/>
        </p:nvSpPr>
        <p:spPr>
          <a:xfrm rot="5400000" flipV="1">
            <a:off x="10928592" y="1122061"/>
            <a:ext cx="599205" cy="1601909"/>
          </a:xfrm>
          <a:prstGeom prst="homePlate">
            <a:avLst>
              <a:gd name="adj" fmla="val 38873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tIns="36000" bIns="36000" anchor="ctr" anchorCtr="0">
            <a:noAutofit/>
          </a:bodyPr>
          <a:lstStyle/>
          <a:p>
            <a:pPr algn="ctr">
              <a:spcBef>
                <a:spcPct val="20000"/>
              </a:spcBef>
              <a:buClr>
                <a:srgbClr val="EE7F08"/>
              </a:buClr>
              <a:buSzPct val="130000"/>
            </a:pPr>
            <a:endParaRPr lang="en-BE" sz="1600" b="1" kern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C2E2C04-3BED-D6D6-6C72-F01FFE373E33}"/>
              </a:ext>
            </a:extLst>
          </p:cNvPr>
          <p:cNvSpPr/>
          <p:nvPr/>
        </p:nvSpPr>
        <p:spPr>
          <a:xfrm>
            <a:off x="10796478" y="1720504"/>
            <a:ext cx="862832" cy="268186"/>
          </a:xfrm>
          <a:prstGeom prst="rect">
            <a:avLst/>
          </a:prstGeom>
          <a:noFill/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20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2022</a:t>
            </a:r>
            <a:endParaRPr lang="fr-FR" sz="28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187173-832B-14EC-72D7-687FADA9015B}"/>
              </a:ext>
            </a:extLst>
          </p:cNvPr>
          <p:cNvSpPr/>
          <p:nvPr/>
        </p:nvSpPr>
        <p:spPr>
          <a:xfrm>
            <a:off x="3932463" y="2481636"/>
            <a:ext cx="16670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EE7F08"/>
              </a:buClr>
              <a:buSzPct val="130000"/>
            </a:pPr>
            <a:r>
              <a:rPr lang="fr-FR" sz="1200" b="1" kern="0" dirty="0">
                <a:solidFill>
                  <a:schemeClr val="accent3"/>
                </a:solidFill>
                <a:latin typeface="DIN Offc" panose="020B0504020101020102" pitchFamily="34" charset="0"/>
              </a:rPr>
              <a:t>SARABURI QUICKLIME</a:t>
            </a:r>
          </a:p>
          <a:p>
            <a:pPr lvl="0" algn="ctr">
              <a:buClr>
                <a:srgbClr val="EE7F08"/>
              </a:buClr>
              <a:buSzPct val="130000"/>
            </a:pPr>
            <a:r>
              <a:rPr lang="fr-FR" sz="1000" kern="0" dirty="0">
                <a:solidFill>
                  <a:schemeClr val="accent3"/>
                </a:solidFill>
                <a:latin typeface="DIN Offc" panose="020B0504020101020102" pitchFamily="34" charset="0"/>
              </a:rPr>
              <a:t>THAILAND</a:t>
            </a:r>
          </a:p>
        </p:txBody>
      </p:sp>
      <p:sp>
        <p:nvSpPr>
          <p:cNvPr id="63" name="Rectangle 51">
            <a:extLst>
              <a:ext uri="{FF2B5EF4-FFF2-40B4-BE49-F238E27FC236}">
                <a16:creationId xmlns:a16="http://schemas.microsoft.com/office/drawing/2014/main" id="{7A096848-4F83-1507-9A7B-730F082FAE61}"/>
              </a:ext>
            </a:extLst>
          </p:cNvPr>
          <p:cNvSpPr/>
          <p:nvPr/>
        </p:nvSpPr>
        <p:spPr>
          <a:xfrm>
            <a:off x="9329714" y="2281745"/>
            <a:ext cx="542615" cy="190464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tIns="36000" bIns="36000" anchor="ctr" anchorCtr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EE7F08"/>
              </a:buClr>
              <a:buSzPct val="130000"/>
            </a:pPr>
            <a:r>
              <a:rPr lang="fr-FR" sz="1100" b="1" kern="0" dirty="0">
                <a:solidFill>
                  <a:schemeClr val="bg1"/>
                </a:solidFill>
                <a:latin typeface="DIN Offc" panose="020B0504020101020102" pitchFamily="34" charset="0"/>
              </a:rPr>
              <a:t>MAR</a:t>
            </a:r>
            <a:endParaRPr lang="fr-FR" sz="1400" b="1" kern="0" dirty="0">
              <a:solidFill>
                <a:schemeClr val="bg1"/>
              </a:solidFill>
              <a:latin typeface="DIN Offc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3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63A996-E166-A170-5955-204D2B54675C}"/>
              </a:ext>
            </a:extLst>
          </p:cNvPr>
          <p:cNvSpPr/>
          <p:nvPr/>
        </p:nvSpPr>
        <p:spPr>
          <a:xfrm>
            <a:off x="6870634" y="1275959"/>
            <a:ext cx="5321365" cy="5392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5E882DC-32F2-4154-A8E9-256A4358F5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5E882DC-32F2-4154-A8E9-256A4358F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98A326E-F606-7A01-EB3B-C70C4A6EB4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r="14344"/>
          <a:stretch/>
        </p:blipFill>
        <p:spPr>
          <a:xfrm>
            <a:off x="785185" y="1334739"/>
            <a:ext cx="5601101" cy="5241504"/>
          </a:xfrm>
          <a:prstGeom prst="rect">
            <a:avLst/>
          </a:prstGeom>
        </p:spPr>
      </p:pic>
      <p:grpSp>
        <p:nvGrpSpPr>
          <p:cNvPr id="150" name="Group 149"/>
          <p:cNvGrpSpPr/>
          <p:nvPr/>
        </p:nvGrpSpPr>
        <p:grpSpPr>
          <a:xfrm>
            <a:off x="6870635" y="700973"/>
            <a:ext cx="548456" cy="5875270"/>
            <a:chOff x="12774319" y="517100"/>
            <a:chExt cx="548456" cy="5875270"/>
          </a:xfrm>
          <a:solidFill>
            <a:schemeClr val="bg2"/>
          </a:solidFill>
        </p:grpSpPr>
        <p:sp>
          <p:nvSpPr>
            <p:cNvPr id="151" name="Rectangle 150"/>
            <p:cNvSpPr/>
            <p:nvPr/>
          </p:nvSpPr>
          <p:spPr bwMode="auto">
            <a:xfrm>
              <a:off x="12774319" y="2908352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12774319" y="517100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12774319" y="3506165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12774319" y="4701791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12774319" y="5897414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12774319" y="1712726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12774319" y="4103978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12774319" y="2310539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60" name="Rectangle 159"/>
            <p:cNvSpPr/>
            <p:nvPr/>
          </p:nvSpPr>
          <p:spPr bwMode="auto">
            <a:xfrm>
              <a:off x="12774319" y="5299604"/>
              <a:ext cx="548456" cy="49495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870635" y="3092225"/>
            <a:ext cx="4772165" cy="494956"/>
            <a:chOff x="6783862" y="613887"/>
            <a:chExt cx="4772165" cy="494956"/>
          </a:xfrm>
        </p:grpSpPr>
        <p:sp>
          <p:nvSpPr>
            <p:cNvPr id="85" name="TextBox 84"/>
            <p:cNvSpPr txBox="1"/>
            <p:nvPr/>
          </p:nvSpPr>
          <p:spPr>
            <a:xfrm>
              <a:off x="8154840" y="651299"/>
              <a:ext cx="3401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WATER &amp; WASTE TREATMENT</a:t>
              </a:r>
            </a:p>
          </p:txBody>
        </p:sp>
        <p:sp>
          <p:nvSpPr>
            <p:cNvPr id="138" name="Rectangle 137"/>
            <p:cNvSpPr/>
            <p:nvPr/>
          </p:nvSpPr>
          <p:spPr bwMode="auto">
            <a:xfrm>
              <a:off x="6783862" y="613887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6%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8278" y="619445"/>
              <a:ext cx="394188" cy="480854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6870635" y="700973"/>
            <a:ext cx="4591874" cy="494956"/>
            <a:chOff x="6783862" y="1211700"/>
            <a:chExt cx="4591874" cy="494956"/>
          </a:xfrm>
        </p:grpSpPr>
        <p:sp>
          <p:nvSpPr>
            <p:cNvPr id="86" name="TextBox 85"/>
            <p:cNvSpPr txBox="1"/>
            <p:nvPr/>
          </p:nvSpPr>
          <p:spPr>
            <a:xfrm>
              <a:off x="8154840" y="1250102"/>
              <a:ext cx="3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IRON &amp; STEEL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1311" y="1362391"/>
              <a:ext cx="328122" cy="32897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 bwMode="auto">
            <a:xfrm>
              <a:off x="6783862" y="1211700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36%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870635" y="3690038"/>
            <a:ext cx="4591876" cy="494956"/>
            <a:chOff x="6783862" y="1809513"/>
            <a:chExt cx="4591876" cy="494956"/>
          </a:xfrm>
        </p:grpSpPr>
        <p:sp>
          <p:nvSpPr>
            <p:cNvPr id="87" name="TextBox 86"/>
            <p:cNvSpPr txBox="1"/>
            <p:nvPr/>
          </p:nvSpPr>
          <p:spPr>
            <a:xfrm>
              <a:off x="8154842" y="1848905"/>
              <a:ext cx="3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+mj-lt"/>
                </a:rPr>
                <a:t>CHEMICAL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2802" y="1864553"/>
              <a:ext cx="285140" cy="383950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 bwMode="auto">
            <a:xfrm>
              <a:off x="6783862" y="1809513"/>
              <a:ext cx="548456" cy="4949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6%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870635" y="1298786"/>
            <a:ext cx="4591875" cy="494956"/>
            <a:chOff x="6783862" y="2407326"/>
            <a:chExt cx="4591875" cy="494956"/>
          </a:xfrm>
        </p:grpSpPr>
        <p:sp>
          <p:nvSpPr>
            <p:cNvPr id="88" name="TextBox 87"/>
            <p:cNvSpPr txBox="1"/>
            <p:nvPr/>
          </p:nvSpPr>
          <p:spPr>
            <a:xfrm>
              <a:off x="8154841" y="2466758"/>
              <a:ext cx="3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 b="1">
                  <a:solidFill>
                    <a:schemeClr val="bg1"/>
                  </a:solidFill>
                  <a:latin typeface="+mj-lt"/>
                </a:rPr>
                <a:t>CIVIL ENGINEERING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0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7734" y="2504245"/>
              <a:ext cx="477176" cy="318938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 bwMode="auto">
            <a:xfrm>
              <a:off x="6783862" y="2407326"/>
              <a:ext cx="548456" cy="49495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14%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70635" y="4885664"/>
            <a:ext cx="4591874" cy="494956"/>
            <a:chOff x="6783862" y="3005139"/>
            <a:chExt cx="4591874" cy="494956"/>
          </a:xfrm>
        </p:grpSpPr>
        <p:sp>
          <p:nvSpPr>
            <p:cNvPr id="89" name="TextBox 88"/>
            <p:cNvSpPr txBox="1"/>
            <p:nvPr/>
          </p:nvSpPr>
          <p:spPr>
            <a:xfrm>
              <a:off x="8154840" y="3046511"/>
              <a:ext cx="3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AGRICULTURE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800" y="3053525"/>
              <a:ext cx="391144" cy="405192"/>
            </a:xfrm>
            <a:prstGeom prst="rect">
              <a:avLst/>
            </a:prstGeom>
          </p:spPr>
        </p:pic>
        <p:sp>
          <p:nvSpPr>
            <p:cNvPr id="95" name="Rectangle 94"/>
            <p:cNvSpPr/>
            <p:nvPr/>
          </p:nvSpPr>
          <p:spPr bwMode="auto">
            <a:xfrm>
              <a:off x="6783862" y="3005139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4%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70635" y="6081287"/>
            <a:ext cx="4591875" cy="494956"/>
            <a:chOff x="6783862" y="4200765"/>
            <a:chExt cx="4591875" cy="494956"/>
          </a:xfrm>
        </p:grpSpPr>
        <p:sp>
          <p:nvSpPr>
            <p:cNvPr id="91" name="TextBox 90"/>
            <p:cNvSpPr txBox="1"/>
            <p:nvPr/>
          </p:nvSpPr>
          <p:spPr>
            <a:xfrm>
              <a:off x="8154841" y="4244117"/>
              <a:ext cx="3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GLASS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9803" y="4285141"/>
              <a:ext cx="371138" cy="343010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 bwMode="auto">
            <a:xfrm>
              <a:off x="6783862" y="4200765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2%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70635" y="1896599"/>
            <a:ext cx="4370276" cy="494956"/>
            <a:chOff x="6783862" y="4798578"/>
            <a:chExt cx="4370276" cy="494956"/>
          </a:xfrm>
        </p:grpSpPr>
        <p:sp>
          <p:nvSpPr>
            <p:cNvPr id="92" name="TextBox 91"/>
            <p:cNvSpPr txBox="1"/>
            <p:nvPr/>
          </p:nvSpPr>
          <p:spPr>
            <a:xfrm>
              <a:off x="8154840" y="4842920"/>
              <a:ext cx="2999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FLUE GAS CLEANING</a:t>
              </a: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8303" y="4801343"/>
              <a:ext cx="374138" cy="405194"/>
            </a:xfrm>
            <a:prstGeom prst="rect">
              <a:avLst/>
            </a:prstGeom>
          </p:spPr>
        </p:pic>
        <p:sp>
          <p:nvSpPr>
            <p:cNvPr id="97" name="Rectangle 96"/>
            <p:cNvSpPr/>
            <p:nvPr/>
          </p:nvSpPr>
          <p:spPr bwMode="auto">
            <a:xfrm>
              <a:off x="6783862" y="4798578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10%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70635" y="4287851"/>
            <a:ext cx="4591875" cy="494956"/>
            <a:chOff x="6783862" y="5396391"/>
            <a:chExt cx="4591875" cy="494956"/>
          </a:xfrm>
        </p:grpSpPr>
        <p:sp>
          <p:nvSpPr>
            <p:cNvPr id="93" name="TextBox 92"/>
            <p:cNvSpPr txBox="1"/>
            <p:nvPr/>
          </p:nvSpPr>
          <p:spPr>
            <a:xfrm>
              <a:off x="8154841" y="5441723"/>
              <a:ext cx="3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NON-FERROUS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281" y="5468629"/>
              <a:ext cx="502182" cy="288848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 bwMode="auto">
            <a:xfrm>
              <a:off x="6783862" y="5396391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6%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870635" y="2494412"/>
            <a:ext cx="4591874" cy="494956"/>
            <a:chOff x="6783862" y="5994201"/>
            <a:chExt cx="4591874" cy="494956"/>
          </a:xfrm>
        </p:grpSpPr>
        <p:sp>
          <p:nvSpPr>
            <p:cNvPr id="94" name="TextBox 93"/>
            <p:cNvSpPr txBox="1"/>
            <p:nvPr/>
          </p:nvSpPr>
          <p:spPr>
            <a:xfrm>
              <a:off x="8154840" y="6040529"/>
              <a:ext cx="3220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BUILDING MATERIALS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041" y="6057669"/>
              <a:ext cx="424662" cy="357780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 bwMode="auto">
            <a:xfrm>
              <a:off x="6783862" y="5994201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9%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870635" y="5483477"/>
            <a:ext cx="4215021" cy="494956"/>
            <a:chOff x="6783862" y="3602952"/>
            <a:chExt cx="4215021" cy="494956"/>
          </a:xfrm>
        </p:grpSpPr>
        <p:sp>
          <p:nvSpPr>
            <p:cNvPr id="90" name="TextBox 89"/>
            <p:cNvSpPr txBox="1"/>
            <p:nvPr/>
          </p:nvSpPr>
          <p:spPr>
            <a:xfrm>
              <a:off x="8154840" y="3645314"/>
              <a:ext cx="2844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latin typeface="DIN Offc" panose="020B0504020101020102" pitchFamily="34" charset="0"/>
                </a:defRPr>
              </a:lvl1pPr>
            </a:lstStyle>
            <a:p>
              <a:r>
                <a:rPr lang="en-US" sz="1800">
                  <a:latin typeface="+mj-lt"/>
                </a:rPr>
                <a:t>PCC AND PULP &amp; PAPER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9781" y="3670009"/>
              <a:ext cx="491182" cy="353040"/>
            </a:xfrm>
            <a:prstGeom prst="rect">
              <a:avLst/>
            </a:prstGeom>
          </p:spPr>
        </p:pic>
        <p:sp>
          <p:nvSpPr>
            <p:cNvPr id="100" name="Rectangle 99"/>
            <p:cNvSpPr/>
            <p:nvPr/>
          </p:nvSpPr>
          <p:spPr bwMode="auto">
            <a:xfrm>
              <a:off x="6783862" y="3602952"/>
              <a:ext cx="548456" cy="494956"/>
            </a:xfrm>
            <a:prstGeom prst="rect">
              <a:avLst/>
            </a:prstGeom>
            <a:solidFill>
              <a:srgbClr val="0067B3">
                <a:alpha val="8784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4%</a:t>
              </a:r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89A647-3862-5316-6D90-64E182102F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 dirty="0"/>
              <a:t>MARKETS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9410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C2F4C-E698-A724-9C46-4B13A742760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VIACALCO – Poor rated soils can be transformed into part of embankments, replacing aggregates solutions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E31CF-9A70-BF4F-A692-049A8F6FE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210" y="676811"/>
            <a:ext cx="10540590" cy="523220"/>
          </a:xfrm>
        </p:spPr>
        <p:txBody>
          <a:bodyPr lIns="91440" tIns="45720" rIns="91440" bIns="45720" anchor="t" anchorCtr="0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MARGINAL SOILS</a:t>
            </a:r>
            <a:r>
              <a:rPr lang="hu-HU" dirty="0">
                <a:ea typeface="+mn-lt"/>
                <a:cs typeface="+mn-lt"/>
              </a:rPr>
              <a:t> -</a:t>
            </a:r>
            <a:r>
              <a:rPr lang="en-US" dirty="0">
                <a:ea typeface="+mn-lt"/>
                <a:cs typeface="+mn-lt"/>
              </a:rPr>
              <a:t> a major challenge</a:t>
            </a:r>
            <a:endParaRPr lang="en-US" b="0" dirty="0">
              <a:ea typeface="+mn-lt"/>
              <a:cs typeface="+mn-lt"/>
            </a:endParaRPr>
          </a:p>
        </p:txBody>
      </p:sp>
      <p:pic>
        <p:nvPicPr>
          <p:cNvPr id="7" name="Picture 21" descr="camion3VN">
            <a:extLst>
              <a:ext uri="{FF2B5EF4-FFF2-40B4-BE49-F238E27FC236}">
                <a16:creationId xmlns:a16="http://schemas.microsoft.com/office/drawing/2014/main" id="{4D60D30C-FC35-1D4A-D82D-956F7AB7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26" y="2100603"/>
            <a:ext cx="2539814" cy="337967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29D24A5-8692-B59B-16EB-2D5A925963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9727323"/>
              </p:ext>
            </p:extLst>
          </p:nvPr>
        </p:nvGraphicFramePr>
        <p:xfrm>
          <a:off x="4102138" y="1854594"/>
          <a:ext cx="7090636" cy="379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63923BEF-ADD4-A574-8A6A-9DD65037D786}"/>
              </a:ext>
            </a:extLst>
          </p:cNvPr>
          <p:cNvSpPr/>
          <p:nvPr/>
        </p:nvSpPr>
        <p:spPr>
          <a:xfrm rot="448353">
            <a:off x="6835605" y="1675890"/>
            <a:ext cx="1623701" cy="495499"/>
          </a:xfrm>
          <a:prstGeom prst="curvedDownArrow">
            <a:avLst>
              <a:gd name="adj1" fmla="val 25000"/>
              <a:gd name="adj2" fmla="val 74339"/>
              <a:gd name="adj3" fmla="val 30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9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latin typeface="DIN Offc" panose="020B0504020101020102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Positioning soil treatment versus aggregates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EARTHWORKS</a:t>
            </a:r>
            <a:r>
              <a:rPr lang="hu-HU" dirty="0"/>
              <a:t> - </a:t>
            </a:r>
            <a:r>
              <a:rPr lang="en-US" dirty="0"/>
              <a:t>a challenge for designers &amp; investors</a:t>
            </a:r>
          </a:p>
        </p:txBody>
      </p:sp>
      <p:pic>
        <p:nvPicPr>
          <p:cNvPr id="6" name="Picture 8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49" y="3245169"/>
            <a:ext cx="2317704" cy="1856009"/>
          </a:xfrm>
          <a:prstGeom prst="rect">
            <a:avLst/>
          </a:prstGeom>
          <a:noFill/>
        </p:spPr>
      </p:pic>
      <p:pic>
        <p:nvPicPr>
          <p:cNvPr id="7" name="Picture 4" descr="https://upload.wikimedia.org/wikipedia/commons/thumb/e/e6/10mm-aggregate.jpg/220px-10mm-aggregat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3085988"/>
            <a:ext cx="2793487" cy="20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94441" y="5253733"/>
            <a:ext cx="3270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Reuse of in-situ soil with binders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561" y="5253733"/>
            <a:ext cx="2699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of quarry-aggregates</a:t>
            </a:r>
            <a:r>
              <a:rPr lang="en-US" sz="1600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0724" y="2131881"/>
            <a:ext cx="2793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accent2"/>
                </a:solidFill>
              </a:rPr>
              <a:t>TRADITIONAL</a:t>
            </a:r>
          </a:p>
          <a:p>
            <a:pPr algn="ctr"/>
            <a:r>
              <a:rPr lang="fr-BE" sz="2800" b="1" dirty="0">
                <a:solidFill>
                  <a:schemeClr val="accent2"/>
                </a:solidFill>
              </a:rPr>
              <a:t>METHOD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9275" y="2138508"/>
            <a:ext cx="3119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accent2"/>
                </a:solidFill>
              </a:rPr>
              <a:t>SOIL </a:t>
            </a:r>
          </a:p>
          <a:p>
            <a:pPr algn="ctr"/>
            <a:r>
              <a:rPr lang="fr-BE" sz="2800" b="1" dirty="0">
                <a:solidFill>
                  <a:schemeClr val="accent2"/>
                </a:solidFill>
              </a:rPr>
              <a:t>TREATMENT</a:t>
            </a:r>
          </a:p>
        </p:txBody>
      </p:sp>
      <p:sp>
        <p:nvSpPr>
          <p:cNvPr id="12" name="Left-Right Arrow 11"/>
          <p:cNvSpPr/>
          <p:nvPr/>
        </p:nvSpPr>
        <p:spPr bwMode="auto">
          <a:xfrm>
            <a:off x="5177019" y="3671130"/>
            <a:ext cx="1512168" cy="79208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56707" y="2131881"/>
            <a:ext cx="3096344" cy="365496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853250" y="2138509"/>
            <a:ext cx="3511503" cy="364833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9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171451" y="119"/>
            <a:ext cx="11537949" cy="338651"/>
          </a:xfrm>
        </p:spPr>
        <p:txBody>
          <a:bodyPr/>
          <a:lstStyle/>
          <a:p>
            <a:r>
              <a:rPr lang="en-US" sz="1600" dirty="0">
                <a:effectLst/>
                <a:latin typeface="DIN Offc" panose="020B050402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 look on Geotechnics</a:t>
            </a:r>
            <a:endParaRPr lang="en-US" dirty="0">
              <a:latin typeface="DIN Offc" panose="020B0504020101020102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54777"/>
          <a:stretch/>
        </p:blipFill>
        <p:spPr bwMode="auto">
          <a:xfrm>
            <a:off x="4007768" y="1169824"/>
            <a:ext cx="1757548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6" r="-154"/>
          <a:stretch/>
        </p:blipFill>
        <p:spPr bwMode="auto">
          <a:xfrm>
            <a:off x="7093015" y="1169824"/>
            <a:ext cx="2042846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/>
          <p:cNvSpPr/>
          <p:nvPr/>
        </p:nvSpPr>
        <p:spPr bwMode="auto">
          <a:xfrm>
            <a:off x="2999656" y="1163535"/>
            <a:ext cx="6151418" cy="1063932"/>
          </a:xfrm>
          <a:custGeom>
            <a:avLst/>
            <a:gdLst>
              <a:gd name="connsiteX0" fmla="*/ 0 w 6151418"/>
              <a:gd name="connsiteY0" fmla="*/ 559785 h 1063932"/>
              <a:gd name="connsiteX1" fmla="*/ 463138 w 6151418"/>
              <a:gd name="connsiteY1" fmla="*/ 13520 h 1063932"/>
              <a:gd name="connsiteX2" fmla="*/ 1674421 w 6151418"/>
              <a:gd name="connsiteY2" fmla="*/ 1058549 h 1063932"/>
              <a:gd name="connsiteX3" fmla="*/ 3301341 w 6151418"/>
              <a:gd name="connsiteY3" fmla="*/ 441032 h 1063932"/>
              <a:gd name="connsiteX4" fmla="*/ 4916385 w 6151418"/>
              <a:gd name="connsiteY4" fmla="*/ 880419 h 1063932"/>
              <a:gd name="connsiteX5" fmla="*/ 6151418 w 6151418"/>
              <a:gd name="connsiteY5" fmla="*/ 666663 h 1063932"/>
              <a:gd name="connsiteX6" fmla="*/ 6151418 w 6151418"/>
              <a:gd name="connsiteY6" fmla="*/ 666663 h 106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418" h="1063932">
                <a:moveTo>
                  <a:pt x="0" y="559785"/>
                </a:moveTo>
                <a:cubicBezTo>
                  <a:pt x="92034" y="245089"/>
                  <a:pt x="184068" y="-69607"/>
                  <a:pt x="463138" y="13520"/>
                </a:cubicBezTo>
                <a:cubicBezTo>
                  <a:pt x="742208" y="96647"/>
                  <a:pt x="1201387" y="987297"/>
                  <a:pt x="1674421" y="1058549"/>
                </a:cubicBezTo>
                <a:cubicBezTo>
                  <a:pt x="2147455" y="1129801"/>
                  <a:pt x="2761014" y="470720"/>
                  <a:pt x="3301341" y="441032"/>
                </a:cubicBezTo>
                <a:cubicBezTo>
                  <a:pt x="3841668" y="411344"/>
                  <a:pt x="4441372" y="842814"/>
                  <a:pt x="4916385" y="880419"/>
                </a:cubicBezTo>
                <a:cubicBezTo>
                  <a:pt x="5391398" y="918024"/>
                  <a:pt x="6151418" y="666663"/>
                  <a:pt x="6151418" y="666663"/>
                </a:cubicBezTo>
                <a:lnTo>
                  <a:pt x="6151418" y="666663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495600" y="1724924"/>
            <a:ext cx="7272808" cy="1143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Line Callout 1 (Border and Accent Bar) 10"/>
          <p:cNvSpPr/>
          <p:nvPr/>
        </p:nvSpPr>
        <p:spPr bwMode="auto">
          <a:xfrm>
            <a:off x="3738914" y="685055"/>
            <a:ext cx="1132951" cy="305622"/>
          </a:xfrm>
          <a:prstGeom prst="accentBorderCallout1">
            <a:avLst>
              <a:gd name="adj1" fmla="val 18750"/>
              <a:gd name="adj2" fmla="val -8333"/>
              <a:gd name="adj3" fmla="val 147470"/>
              <a:gd name="adj4" fmla="val -3774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latin typeface="Tahoma" pitchFamily="34" charset="0"/>
              </a:rPr>
              <a:t>Landscaping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68"/>
          <a:stretch/>
        </p:blipFill>
        <p:spPr bwMode="auto">
          <a:xfrm>
            <a:off x="2999657" y="1169824"/>
            <a:ext cx="1049069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2" r="31649"/>
          <a:stretch/>
        </p:blipFill>
        <p:spPr bwMode="auto">
          <a:xfrm>
            <a:off x="5691704" y="1169824"/>
            <a:ext cx="1484416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65091" y="2327837"/>
            <a:ext cx="444384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Identification of railway-track or road</a:t>
            </a:r>
          </a:p>
          <a:p>
            <a:pPr marL="342900" indent="-342900">
              <a:buAutoNum type="arabicPeriod"/>
            </a:pPr>
            <a:r>
              <a:rPr lang="en-US" dirty="0"/>
              <a:t>Identification of overburden</a:t>
            </a:r>
          </a:p>
          <a:p>
            <a:pPr marL="342900" indent="-342900">
              <a:buAutoNum type="arabicPeriod"/>
            </a:pPr>
            <a:r>
              <a:rPr lang="en-US" dirty="0"/>
              <a:t>Removal of soil = LANDFILLING</a:t>
            </a:r>
          </a:p>
          <a:p>
            <a:pPr marL="342900" indent="-342900">
              <a:buAutoNum type="arabicPeriod"/>
            </a:pPr>
            <a:r>
              <a:rPr lang="en-US" dirty="0"/>
              <a:t>Purchase of aggregates</a:t>
            </a:r>
          </a:p>
          <a:p>
            <a:pPr marL="342900" indent="-342900">
              <a:buAutoNum type="arabicPeriod"/>
            </a:pPr>
            <a:r>
              <a:rPr lang="en-US" dirty="0"/>
              <a:t>Transport aggregates + compaction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691704" y="1037220"/>
            <a:ext cx="1579953" cy="7244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8257054" y="562133"/>
            <a:ext cx="1871395" cy="1042369"/>
          </a:xfrm>
          <a:custGeom>
            <a:avLst/>
            <a:gdLst>
              <a:gd name="connsiteX0" fmla="*/ 0 w 1080655"/>
              <a:gd name="connsiteY0" fmla="*/ 776152 h 809579"/>
              <a:gd name="connsiteX1" fmla="*/ 261257 w 1080655"/>
              <a:gd name="connsiteY1" fmla="*/ 39882 h 809579"/>
              <a:gd name="connsiteX2" fmla="*/ 831273 w 1080655"/>
              <a:gd name="connsiteY2" fmla="*/ 158635 h 809579"/>
              <a:gd name="connsiteX3" fmla="*/ 1045029 w 1080655"/>
              <a:gd name="connsiteY3" fmla="*/ 669274 h 809579"/>
              <a:gd name="connsiteX4" fmla="*/ 1056904 w 1080655"/>
              <a:gd name="connsiteY4" fmla="*/ 799903 h 809579"/>
              <a:gd name="connsiteX5" fmla="*/ 1080655 w 1080655"/>
              <a:gd name="connsiteY5" fmla="*/ 799903 h 80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655" h="809579">
                <a:moveTo>
                  <a:pt x="0" y="776152"/>
                </a:moveTo>
                <a:cubicBezTo>
                  <a:pt x="61356" y="459476"/>
                  <a:pt x="122712" y="142801"/>
                  <a:pt x="261257" y="39882"/>
                </a:cubicBezTo>
                <a:cubicBezTo>
                  <a:pt x="399802" y="-63037"/>
                  <a:pt x="700644" y="53736"/>
                  <a:pt x="831273" y="158635"/>
                </a:cubicBezTo>
                <a:cubicBezTo>
                  <a:pt x="961902" y="263534"/>
                  <a:pt x="1007424" y="562396"/>
                  <a:pt x="1045029" y="669274"/>
                </a:cubicBezTo>
                <a:cubicBezTo>
                  <a:pt x="1082634" y="776152"/>
                  <a:pt x="1050966" y="778132"/>
                  <a:pt x="1056904" y="799903"/>
                </a:cubicBezTo>
                <a:cubicBezTo>
                  <a:pt x="1062842" y="821675"/>
                  <a:pt x="1080655" y="799903"/>
                  <a:pt x="1080655" y="799903"/>
                </a:cubicBezTo>
              </a:path>
            </a:pathLst>
          </a:cu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00588" y="1155038"/>
            <a:ext cx="1327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Landfilling</a:t>
            </a:r>
          </a:p>
        </p:txBody>
      </p:sp>
      <p:sp>
        <p:nvSpPr>
          <p:cNvPr id="19" name="Freeform 18"/>
          <p:cNvSpPr/>
          <p:nvPr/>
        </p:nvSpPr>
        <p:spPr bwMode="auto">
          <a:xfrm>
            <a:off x="1767309" y="2051926"/>
            <a:ext cx="1512168" cy="1211362"/>
          </a:xfrm>
          <a:custGeom>
            <a:avLst/>
            <a:gdLst>
              <a:gd name="connsiteX0" fmla="*/ 0 w 1080655"/>
              <a:gd name="connsiteY0" fmla="*/ 776152 h 809579"/>
              <a:gd name="connsiteX1" fmla="*/ 261257 w 1080655"/>
              <a:gd name="connsiteY1" fmla="*/ 39882 h 809579"/>
              <a:gd name="connsiteX2" fmla="*/ 831273 w 1080655"/>
              <a:gd name="connsiteY2" fmla="*/ 158635 h 809579"/>
              <a:gd name="connsiteX3" fmla="*/ 1045029 w 1080655"/>
              <a:gd name="connsiteY3" fmla="*/ 669274 h 809579"/>
              <a:gd name="connsiteX4" fmla="*/ 1056904 w 1080655"/>
              <a:gd name="connsiteY4" fmla="*/ 799903 h 809579"/>
              <a:gd name="connsiteX5" fmla="*/ 1080655 w 1080655"/>
              <a:gd name="connsiteY5" fmla="*/ 799903 h 80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655" h="809579">
                <a:moveTo>
                  <a:pt x="0" y="776152"/>
                </a:moveTo>
                <a:cubicBezTo>
                  <a:pt x="61356" y="459476"/>
                  <a:pt x="122712" y="142801"/>
                  <a:pt x="261257" y="39882"/>
                </a:cubicBezTo>
                <a:cubicBezTo>
                  <a:pt x="399802" y="-63037"/>
                  <a:pt x="700644" y="53736"/>
                  <a:pt x="831273" y="158635"/>
                </a:cubicBezTo>
                <a:cubicBezTo>
                  <a:pt x="961902" y="263534"/>
                  <a:pt x="1007424" y="562396"/>
                  <a:pt x="1045029" y="669274"/>
                </a:cubicBezTo>
                <a:cubicBezTo>
                  <a:pt x="1082634" y="776152"/>
                  <a:pt x="1050966" y="778132"/>
                  <a:pt x="1056904" y="799903"/>
                </a:cubicBezTo>
                <a:cubicBezTo>
                  <a:pt x="1062842" y="821675"/>
                  <a:pt x="1080655" y="799903"/>
                  <a:pt x="1080655" y="799903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3859" y="2728739"/>
            <a:ext cx="122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err="1">
                <a:solidFill>
                  <a:schemeClr val="bg1"/>
                </a:solidFill>
              </a:rPr>
              <a:t>Quarry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7824789" y="6219377"/>
            <a:ext cx="935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B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fr-BE" dirty="0"/>
          </a:p>
        </p:txBody>
      </p:sp>
      <p:pic>
        <p:nvPicPr>
          <p:cNvPr id="22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88" y="6260477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01" y="6255714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6263652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6263652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77" y="6263652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76" y="6255714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48" y="6283218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61" y="6278455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73" y="6286393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62" y="6286393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37" y="6286393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36" y="6278455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368" y="5756421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081" y="575165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093" y="5759596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82" y="575959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57" y="575959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575165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48" y="5756421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61" y="575165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73" y="5759596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62" y="575959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37" y="575959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36" y="575165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48" y="5324373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61" y="5319610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73" y="5327548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62" y="5327548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37" y="5327548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36" y="5319610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28" y="5324373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41" y="5319610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53" y="5327548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42" y="5327548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17" y="5327548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5319610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 descr="http://www.euroslag.com/uploads/pics/Products_12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76"/>
          <a:stretch/>
        </p:blipFill>
        <p:spPr bwMode="auto">
          <a:xfrm>
            <a:off x="3639410" y="2626989"/>
            <a:ext cx="1216390" cy="9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376" y="4855565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089" y="4850802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4858740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90" y="4858740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65" y="4858740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850802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36" y="4878306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61" y="489219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61" y="4881481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50" y="4881481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25" y="4881481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873543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956" y="4351509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669" y="4346746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81" y="4354684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70" y="4354684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345" y="4354684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44" y="4346746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36" y="4351509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49" y="4346746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61" y="4354684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50" y="4354684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25" y="4354684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346746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536" y="3919461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249" y="391469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261" y="3922636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50" y="392263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25" y="392263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24" y="391469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516" y="3919461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229" y="391469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241" y="3922636"/>
            <a:ext cx="6477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30" y="392263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Kép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05" y="3922636"/>
            <a:ext cx="649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04" y="3914698"/>
            <a:ext cx="6477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Rectangle 94"/>
          <p:cNvSpPr/>
          <p:nvPr/>
        </p:nvSpPr>
        <p:spPr bwMode="auto">
          <a:xfrm>
            <a:off x="1416747" y="1915552"/>
            <a:ext cx="1924288" cy="15012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 bwMode="auto">
          <a:xfrm>
            <a:off x="4151784" y="1865557"/>
            <a:ext cx="1399682" cy="18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289488" y="2009572"/>
            <a:ext cx="10151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64204" y="2153588"/>
            <a:ext cx="57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7336487" y="1897648"/>
            <a:ext cx="1476000" cy="18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7685026" y="1996038"/>
            <a:ext cx="750514" cy="135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23915B2-1E8D-5F4B-F205-D082322D8A9D}"/>
              </a:ext>
            </a:extLst>
          </p:cNvPr>
          <p:cNvSpPr/>
          <p:nvPr/>
        </p:nvSpPr>
        <p:spPr bwMode="auto">
          <a:xfrm>
            <a:off x="2426678" y="1162314"/>
            <a:ext cx="1606601" cy="8499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7A7A787-634E-FB3E-5C48-494A750505CD}"/>
              </a:ext>
            </a:extLst>
          </p:cNvPr>
          <p:cNvSpPr/>
          <p:nvPr/>
        </p:nvSpPr>
        <p:spPr bwMode="auto">
          <a:xfrm>
            <a:off x="2059703" y="650069"/>
            <a:ext cx="1606601" cy="8499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ahoma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0CD613E-BCCB-65B4-9172-EF3047095625}"/>
              </a:ext>
            </a:extLst>
          </p:cNvPr>
          <p:cNvSpPr txBox="1">
            <a:spLocks/>
          </p:cNvSpPr>
          <p:nvPr/>
        </p:nvSpPr>
        <p:spPr>
          <a:xfrm>
            <a:off x="495021" y="728174"/>
            <a:ext cx="10540590" cy="95410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TRADITIONAL </a:t>
            </a:r>
            <a:br>
              <a:rPr lang="hu-HU" dirty="0"/>
            </a:br>
            <a:r>
              <a:rPr lang="fr-BE" dirty="0"/>
              <a:t>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1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1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6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1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6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1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6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100"/>
                            </p:stCondLst>
                            <p:childTnLst>
                              <p:par>
                                <p:cTn id="1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600"/>
                            </p:stCondLst>
                            <p:childTnLst>
                              <p:par>
                                <p:cTn id="1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100"/>
                            </p:stCondLst>
                            <p:childTnLst>
                              <p:par>
                                <p:cTn id="1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6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600"/>
                            </p:stCondLst>
                            <p:childTnLst>
                              <p:par>
                                <p:cTn id="1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1100"/>
                            </p:stCondLst>
                            <p:childTnLst>
                              <p:par>
                                <p:cTn id="1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6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100"/>
                            </p:stCondLst>
                            <p:childTnLst>
                              <p:par>
                                <p:cTn id="1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100"/>
                            </p:stCondLst>
                            <p:childTnLst>
                              <p:par>
                                <p:cTn id="1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100"/>
                            </p:stCondLst>
                            <p:childTnLst>
                              <p:par>
                                <p:cTn id="1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600"/>
                            </p:stCondLst>
                            <p:childTnLst>
                              <p:par>
                                <p:cTn id="1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100"/>
                            </p:stCondLst>
                            <p:childTnLst>
                              <p:par>
                                <p:cTn id="2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600"/>
                            </p:stCondLst>
                            <p:childTnLst>
                              <p:par>
                                <p:cTn id="2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100"/>
                            </p:stCondLst>
                            <p:childTnLst>
                              <p:par>
                                <p:cTn id="2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600"/>
                            </p:stCondLst>
                            <p:childTnLst>
                              <p:par>
                                <p:cTn id="2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100"/>
                            </p:stCondLst>
                            <p:childTnLst>
                              <p:par>
                                <p:cTn id="2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200"/>
                            </p:stCondLst>
                            <p:childTnLst>
                              <p:par>
                                <p:cTn id="2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700"/>
                            </p:stCondLst>
                            <p:childTnLst>
                              <p:par>
                                <p:cTn id="2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200"/>
                            </p:stCondLst>
                            <p:childTnLst>
                              <p:par>
                                <p:cTn id="2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700"/>
                            </p:stCondLst>
                            <p:childTnLst>
                              <p:par>
                                <p:cTn id="2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200"/>
                            </p:stCondLst>
                            <p:childTnLst>
                              <p:par>
                                <p:cTn id="2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700"/>
                            </p:stCondLst>
                            <p:childTnLst>
                              <p:par>
                                <p:cTn id="2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200"/>
                            </p:stCondLst>
                            <p:childTnLst>
                              <p:par>
                                <p:cTn id="2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700"/>
                            </p:stCondLst>
                            <p:childTnLst>
                              <p:par>
                                <p:cTn id="2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6200"/>
                            </p:stCondLst>
                            <p:childTnLst>
                              <p:par>
                                <p:cTn id="2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700"/>
                            </p:stCondLst>
                            <p:childTnLst>
                              <p:par>
                                <p:cTn id="2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200"/>
                            </p:stCondLst>
                            <p:childTnLst>
                              <p:par>
                                <p:cTn id="3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000"/>
                            </p:stCondLst>
                            <p:childTnLst>
                              <p:par>
                                <p:cTn id="3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500"/>
                            </p:stCondLst>
                            <p:childTnLst>
                              <p:par>
                                <p:cTn id="3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39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/>
      <p:bldP spid="95" grpId="0" animBg="1"/>
      <p:bldP spid="101" grpId="0" animBg="1"/>
      <p:bldP spid="10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98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&quot;&gt;&lt;elem m_fUsage=&quot;1.00000000000000000000E+00&quot;&gt;&lt;m_msothmcolidx val=&quot;0&quot;/&gt;&lt;m_rgb r=&quot;27&quot; g=&quot;C2&quot; b=&quot;23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VXi6bnRnTfqGIwQhu1w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Q6F68Y2ZwAy6FlGotT_d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6FM3xcRGLR1fOeX8iLGi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91scQIbaG30WM.yUasv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pORP1Q2w4kaz42p8KFA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ster slide">
  <a:themeElements>
    <a:clrScheme name="Carmeuse Theme Colors">
      <a:dk1>
        <a:srgbClr val="10497C"/>
      </a:dk1>
      <a:lt1>
        <a:srgbClr val="FFFFFF"/>
      </a:lt1>
      <a:dk2>
        <a:srgbClr val="248DC1"/>
      </a:dk2>
      <a:lt2>
        <a:srgbClr val="CFD2D3"/>
      </a:lt2>
      <a:accent1>
        <a:srgbClr val="0067B3"/>
      </a:accent1>
      <a:accent2>
        <a:srgbClr val="31B4E6"/>
      </a:accent2>
      <a:accent3>
        <a:srgbClr val="323E48"/>
      </a:accent3>
      <a:accent4>
        <a:srgbClr val="1D252C"/>
      </a:accent4>
      <a:accent5>
        <a:srgbClr val="F58420"/>
      </a:accent5>
      <a:accent6>
        <a:srgbClr val="0098A7"/>
      </a:accent6>
      <a:hlink>
        <a:srgbClr val="F58420"/>
      </a:hlink>
      <a:folHlink>
        <a:srgbClr val="0098A7"/>
      </a:folHlink>
    </a:clrScheme>
    <a:fontScheme name="Carmeus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D64B89D-F997-46A6-A76E-2666C6DFF948}" vid="{1B80DBF5-1B40-4ABA-BF2B-03637D454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armeuse Colors">
      <a:dk1>
        <a:srgbClr val="1689CA"/>
      </a:dk1>
      <a:lt1>
        <a:srgbClr val="005391"/>
      </a:lt1>
      <a:dk2>
        <a:srgbClr val="85D2F5"/>
      </a:dk2>
      <a:lt2>
        <a:srgbClr val="202834"/>
      </a:lt2>
      <a:accent1>
        <a:srgbClr val="9195B0"/>
      </a:accent1>
      <a:accent2>
        <a:srgbClr val="FFFFFF"/>
      </a:accent2>
      <a:accent3>
        <a:srgbClr val="2F9397"/>
      </a:accent3>
      <a:accent4>
        <a:srgbClr val="F6861F"/>
      </a:accent4>
      <a:accent5>
        <a:srgbClr val="1066B1"/>
      </a:accent5>
      <a:accent6>
        <a:srgbClr val="4AB1E4"/>
      </a:accent6>
      <a:hlink>
        <a:srgbClr val="2E3B4C"/>
      </a:hlink>
      <a:folHlink>
        <a:srgbClr val="D5DB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205</TotalTime>
  <Words>1535</Words>
  <Application>Microsoft Office PowerPoint</Application>
  <PresentationFormat>Widescreen</PresentationFormat>
  <Paragraphs>419</Paragraphs>
  <Slides>39</Slides>
  <Notes>7</Notes>
  <HiddenSlides>10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DIN Offc</vt:lpstr>
      <vt:lpstr>DIN Offc Light</vt:lpstr>
      <vt:lpstr>DIN Offc Medium</vt:lpstr>
      <vt:lpstr>Tahoma</vt:lpstr>
      <vt:lpstr>Wingdings</vt:lpstr>
      <vt:lpstr>Master slide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improvement with quicklime  Quantification of the carbonation rate  in an embankment  after 34 years</vt:lpstr>
      <vt:lpstr>Facts</vt:lpstr>
      <vt:lpstr>Initial Situation1979</vt:lpstr>
      <vt:lpstr>Drilling site</vt:lpstr>
      <vt:lpstr>Embankment</vt:lpstr>
      <vt:lpstr>Sampling</vt:lpstr>
      <vt:lpstr>Reactions : problem statement</vt:lpstr>
      <vt:lpstr>Reaction quantification (mean values)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Denayer Christophe</dc:creator>
  <cp:lastModifiedBy>Barta Tímea</cp:lastModifiedBy>
  <cp:revision>27</cp:revision>
  <dcterms:created xsi:type="dcterms:W3CDTF">2022-11-29T14:28:33Z</dcterms:created>
  <dcterms:modified xsi:type="dcterms:W3CDTF">2022-12-05T11:03:11Z</dcterms:modified>
</cp:coreProperties>
</file>